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1"/>
  </p:sldMasterIdLst>
  <p:notesMasterIdLst>
    <p:notesMasterId r:id="rId8"/>
  </p:notesMasterIdLst>
  <p:sldIdLst>
    <p:sldId id="257" r:id="rId2"/>
    <p:sldId id="268" r:id="rId3"/>
    <p:sldId id="258" r:id="rId4"/>
    <p:sldId id="272" r:id="rId5"/>
    <p:sldId id="270" r:id="rId6"/>
    <p:sldId id="26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7181"/>
    <a:srgbClr val="BABABA"/>
    <a:srgbClr val="30353F"/>
    <a:srgbClr val="43CDD9"/>
    <a:srgbClr val="DBDBDB"/>
    <a:srgbClr val="85E0E7"/>
    <a:srgbClr val="515A6B"/>
    <a:srgbClr val="AFBBBD"/>
    <a:srgbClr val="8FA0A3"/>
    <a:srgbClr val="5FD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42" autoAdjust="0"/>
    <p:restoredTop sz="94652" autoAdjust="0"/>
  </p:normalViewPr>
  <p:slideViewPr>
    <p:cSldViewPr snapToGrid="0" showGuides="1">
      <p:cViewPr varScale="1">
        <p:scale>
          <a:sx n="180" d="100"/>
          <a:sy n="180" d="100"/>
        </p:scale>
        <p:origin x="224" y="944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13/03/19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3/13/19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3/13/19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3/13/19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3/13/19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black and white photo of a city&#10;&#10;Description automatically generated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Rectangl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269634" y="3444079"/>
            <a:ext cx="7652737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chemeClr val="bg1"/>
                </a:solidFill>
                <a:latin typeface="+mj-lt"/>
              </a:rPr>
              <a:t>The Best-fit Position Analysis 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246622" y="4150067"/>
            <a:ext cx="369876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IBM Applied Data Science Capstone</a:t>
            </a:r>
          </a:p>
        </p:txBody>
      </p:sp>
      <p:sp>
        <p:nvSpPr>
          <p:cNvPr id="2" name="Oval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57640" y="2479683"/>
            <a:ext cx="876722" cy="876720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Oval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3971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42756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F6B8B0-BD19-C448-AF4A-9BFD49A9B524}"/>
              </a:ext>
            </a:extLst>
          </p:cNvPr>
          <p:cNvSpPr txBox="1"/>
          <p:nvPr/>
        </p:nvSpPr>
        <p:spPr>
          <a:xfrm>
            <a:off x="5623265" y="4640752"/>
            <a:ext cx="942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</a:rPr>
              <a:t>Jie</a:t>
            </a:r>
            <a:r>
              <a:rPr lang="en-US" b="1" dirty="0">
                <a:solidFill>
                  <a:schemeClr val="bg1"/>
                </a:solidFill>
              </a:rPr>
              <a:t> Wu</a:t>
            </a:r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Oval 7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443776" y="2225546"/>
            <a:ext cx="2367224" cy="2367218"/>
          </a:xfrm>
          <a:prstGeom prst="ellipse">
            <a:avLst/>
          </a:prstGeom>
          <a:solidFill>
            <a:srgbClr val="667181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3440290"/>
            <a:ext cx="11025188" cy="50668"/>
          </a:xfrm>
          <a:prstGeom prst="rect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Oval 7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29561" y="2611330"/>
            <a:ext cx="1595654" cy="1595650"/>
          </a:xfrm>
          <a:prstGeom prst="ellipse">
            <a:avLst/>
          </a:prstGeom>
          <a:solidFill>
            <a:srgbClr val="30353F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 descr="This is an icon of a trophy."/>
          <p:cNvGrpSpPr/>
          <p:nvPr/>
        </p:nvGrpSpPr>
        <p:grpSpPr>
          <a:xfrm>
            <a:off x="10299341" y="3028467"/>
            <a:ext cx="656095" cy="761376"/>
            <a:chOff x="-1892703" y="1944681"/>
            <a:chExt cx="3284538" cy="3811588"/>
          </a:xfrm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-1892703" y="1944681"/>
              <a:ext cx="3284538" cy="3811588"/>
            </a:xfrm>
            <a:custGeom>
              <a:avLst/>
              <a:gdLst>
                <a:gd name="T0" fmla="*/ 1611 w 1764"/>
                <a:gd name="T1" fmla="*/ 145 h 2048"/>
                <a:gd name="T2" fmla="*/ 1468 w 1764"/>
                <a:gd name="T3" fmla="*/ 100 h 2048"/>
                <a:gd name="T4" fmla="*/ 397 w 1764"/>
                <a:gd name="T5" fmla="*/ 0 h 2048"/>
                <a:gd name="T6" fmla="*/ 296 w 1764"/>
                <a:gd name="T7" fmla="*/ 145 h 2048"/>
                <a:gd name="T8" fmla="*/ 40 w 1764"/>
                <a:gd name="T9" fmla="*/ 197 h 2048"/>
                <a:gd name="T10" fmla="*/ 397 w 1764"/>
                <a:gd name="T11" fmla="*/ 863 h 2048"/>
                <a:gd name="T12" fmla="*/ 735 w 1764"/>
                <a:gd name="T13" fmla="*/ 1251 h 2048"/>
                <a:gd name="T14" fmla="*/ 567 w 1764"/>
                <a:gd name="T15" fmla="*/ 1483 h 2048"/>
                <a:gd name="T16" fmla="*/ 531 w 1764"/>
                <a:gd name="T17" fmla="*/ 1746 h 2048"/>
                <a:gd name="T18" fmla="*/ 301 w 1764"/>
                <a:gd name="T19" fmla="*/ 1888 h 2048"/>
                <a:gd name="T20" fmla="*/ 348 w 1764"/>
                <a:gd name="T21" fmla="*/ 2048 h 2048"/>
                <a:gd name="T22" fmla="*/ 1468 w 1764"/>
                <a:gd name="T23" fmla="*/ 2001 h 2048"/>
                <a:gd name="T24" fmla="*/ 1325 w 1764"/>
                <a:gd name="T25" fmla="*/ 1746 h 2048"/>
                <a:gd name="T26" fmla="*/ 1237 w 1764"/>
                <a:gd name="T27" fmla="*/ 1529 h 2048"/>
                <a:gd name="T28" fmla="*/ 1200 w 1764"/>
                <a:gd name="T29" fmla="*/ 1482 h 2048"/>
                <a:gd name="T30" fmla="*/ 1303 w 1764"/>
                <a:gd name="T31" fmla="*/ 992 h 2048"/>
                <a:gd name="T32" fmla="*/ 1757 w 1764"/>
                <a:gd name="T33" fmla="*/ 316 h 2048"/>
                <a:gd name="T34" fmla="*/ 101 w 1764"/>
                <a:gd name="T35" fmla="*/ 301 h 2048"/>
                <a:gd name="T36" fmla="*/ 153 w 1764"/>
                <a:gd name="T37" fmla="*/ 240 h 2048"/>
                <a:gd name="T38" fmla="*/ 296 w 1764"/>
                <a:gd name="T39" fmla="*/ 327 h 2048"/>
                <a:gd name="T40" fmla="*/ 101 w 1764"/>
                <a:gd name="T41" fmla="*/ 301 h 2048"/>
                <a:gd name="T42" fmla="*/ 1373 w 1764"/>
                <a:gd name="T43" fmla="*/ 1888 h 2048"/>
                <a:gd name="T44" fmla="*/ 396 w 1764"/>
                <a:gd name="T45" fmla="*/ 1953 h 2048"/>
                <a:gd name="T46" fmla="*/ 443 w 1764"/>
                <a:gd name="T47" fmla="*/ 1841 h 2048"/>
                <a:gd name="T48" fmla="*/ 1143 w 1764"/>
                <a:gd name="T49" fmla="*/ 1576 h 2048"/>
                <a:gd name="T50" fmla="*/ 626 w 1764"/>
                <a:gd name="T51" fmla="*/ 1746 h 2048"/>
                <a:gd name="T52" fmla="*/ 1143 w 1764"/>
                <a:gd name="T53" fmla="*/ 1576 h 2048"/>
                <a:gd name="T54" fmla="*/ 782 w 1764"/>
                <a:gd name="T55" fmla="*/ 1439 h 2048"/>
                <a:gd name="T56" fmla="*/ 882 w 1764"/>
                <a:gd name="T57" fmla="*/ 1280 h 2048"/>
                <a:gd name="T58" fmla="*/ 1019 w 1764"/>
                <a:gd name="T59" fmla="*/ 1481 h 2048"/>
                <a:gd name="T60" fmla="*/ 1373 w 1764"/>
                <a:gd name="T61" fmla="*/ 327 h 2048"/>
                <a:gd name="T62" fmla="*/ 882 w 1764"/>
                <a:gd name="T63" fmla="*/ 1186 h 2048"/>
                <a:gd name="T64" fmla="*/ 391 w 1764"/>
                <a:gd name="T65" fmla="*/ 327 h 2048"/>
                <a:gd name="T66" fmla="*/ 397 w 1764"/>
                <a:gd name="T67" fmla="*/ 95 h 2048"/>
                <a:gd name="T68" fmla="*/ 1373 w 1764"/>
                <a:gd name="T69" fmla="*/ 100 h 2048"/>
                <a:gd name="T70" fmla="*/ 1663 w 1764"/>
                <a:gd name="T71" fmla="*/ 301 h 2048"/>
                <a:gd name="T72" fmla="*/ 1468 w 1764"/>
                <a:gd name="T73" fmla="*/ 327 h 2048"/>
                <a:gd name="T74" fmla="*/ 1611 w 1764"/>
                <a:gd name="T75" fmla="*/ 240 h 2048"/>
                <a:gd name="T76" fmla="*/ 1663 w 1764"/>
                <a:gd name="T77" fmla="*/ 301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64" h="2048">
                  <a:moveTo>
                    <a:pt x="1724" y="197"/>
                  </a:moveTo>
                  <a:cubicBezTo>
                    <a:pt x="1696" y="164"/>
                    <a:pt x="1654" y="145"/>
                    <a:pt x="1611" y="145"/>
                  </a:cubicBezTo>
                  <a:cubicBezTo>
                    <a:pt x="1468" y="145"/>
                    <a:pt x="1468" y="145"/>
                    <a:pt x="1468" y="145"/>
                  </a:cubicBezTo>
                  <a:cubicBezTo>
                    <a:pt x="1468" y="100"/>
                    <a:pt x="1468" y="100"/>
                    <a:pt x="1468" y="100"/>
                  </a:cubicBezTo>
                  <a:cubicBezTo>
                    <a:pt x="1468" y="45"/>
                    <a:pt x="1423" y="0"/>
                    <a:pt x="1367" y="0"/>
                  </a:cubicBezTo>
                  <a:cubicBezTo>
                    <a:pt x="397" y="0"/>
                    <a:pt x="397" y="0"/>
                    <a:pt x="397" y="0"/>
                  </a:cubicBezTo>
                  <a:cubicBezTo>
                    <a:pt x="341" y="0"/>
                    <a:pt x="296" y="45"/>
                    <a:pt x="296" y="100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10" y="145"/>
                    <a:pt x="68" y="164"/>
                    <a:pt x="40" y="197"/>
                  </a:cubicBezTo>
                  <a:cubicBezTo>
                    <a:pt x="12" y="230"/>
                    <a:pt x="0" y="274"/>
                    <a:pt x="7" y="316"/>
                  </a:cubicBezTo>
                  <a:cubicBezTo>
                    <a:pt x="45" y="547"/>
                    <a:pt x="190" y="751"/>
                    <a:pt x="397" y="863"/>
                  </a:cubicBezTo>
                  <a:cubicBezTo>
                    <a:pt x="416" y="909"/>
                    <a:pt x="437" y="952"/>
                    <a:pt x="461" y="992"/>
                  </a:cubicBezTo>
                  <a:cubicBezTo>
                    <a:pt x="537" y="1120"/>
                    <a:pt x="631" y="1208"/>
                    <a:pt x="735" y="1251"/>
                  </a:cubicBezTo>
                  <a:cubicBezTo>
                    <a:pt x="746" y="1357"/>
                    <a:pt x="675" y="1458"/>
                    <a:pt x="568" y="1482"/>
                  </a:cubicBezTo>
                  <a:cubicBezTo>
                    <a:pt x="568" y="1483"/>
                    <a:pt x="568" y="1483"/>
                    <a:pt x="567" y="1483"/>
                  </a:cubicBezTo>
                  <a:cubicBezTo>
                    <a:pt x="547" y="1488"/>
                    <a:pt x="531" y="1506"/>
                    <a:pt x="531" y="1529"/>
                  </a:cubicBezTo>
                  <a:cubicBezTo>
                    <a:pt x="531" y="1746"/>
                    <a:pt x="531" y="1746"/>
                    <a:pt x="531" y="1746"/>
                  </a:cubicBezTo>
                  <a:cubicBezTo>
                    <a:pt x="443" y="1746"/>
                    <a:pt x="443" y="1746"/>
                    <a:pt x="443" y="1746"/>
                  </a:cubicBezTo>
                  <a:cubicBezTo>
                    <a:pt x="365" y="1746"/>
                    <a:pt x="301" y="1810"/>
                    <a:pt x="301" y="1888"/>
                  </a:cubicBezTo>
                  <a:cubicBezTo>
                    <a:pt x="301" y="2001"/>
                    <a:pt x="301" y="2001"/>
                    <a:pt x="301" y="2001"/>
                  </a:cubicBezTo>
                  <a:cubicBezTo>
                    <a:pt x="301" y="2027"/>
                    <a:pt x="322" y="2048"/>
                    <a:pt x="348" y="2048"/>
                  </a:cubicBezTo>
                  <a:cubicBezTo>
                    <a:pt x="1420" y="2048"/>
                    <a:pt x="1420" y="2048"/>
                    <a:pt x="1420" y="2048"/>
                  </a:cubicBezTo>
                  <a:cubicBezTo>
                    <a:pt x="1446" y="2048"/>
                    <a:pt x="1468" y="2027"/>
                    <a:pt x="1468" y="2001"/>
                  </a:cubicBezTo>
                  <a:cubicBezTo>
                    <a:pt x="1468" y="1888"/>
                    <a:pt x="1468" y="1888"/>
                    <a:pt x="1468" y="1888"/>
                  </a:cubicBezTo>
                  <a:cubicBezTo>
                    <a:pt x="1468" y="1810"/>
                    <a:pt x="1404" y="1746"/>
                    <a:pt x="1325" y="1746"/>
                  </a:cubicBezTo>
                  <a:cubicBezTo>
                    <a:pt x="1237" y="1746"/>
                    <a:pt x="1237" y="1746"/>
                    <a:pt x="1237" y="1746"/>
                  </a:cubicBezTo>
                  <a:cubicBezTo>
                    <a:pt x="1237" y="1529"/>
                    <a:pt x="1237" y="1529"/>
                    <a:pt x="1237" y="1529"/>
                  </a:cubicBezTo>
                  <a:cubicBezTo>
                    <a:pt x="1237" y="1506"/>
                    <a:pt x="1222" y="1488"/>
                    <a:pt x="1201" y="1483"/>
                  </a:cubicBezTo>
                  <a:cubicBezTo>
                    <a:pt x="1201" y="1483"/>
                    <a:pt x="1201" y="1483"/>
                    <a:pt x="1200" y="1482"/>
                  </a:cubicBezTo>
                  <a:cubicBezTo>
                    <a:pt x="1093" y="1458"/>
                    <a:pt x="1022" y="1356"/>
                    <a:pt x="1033" y="1249"/>
                  </a:cubicBezTo>
                  <a:cubicBezTo>
                    <a:pt x="1136" y="1205"/>
                    <a:pt x="1228" y="1118"/>
                    <a:pt x="1303" y="992"/>
                  </a:cubicBezTo>
                  <a:cubicBezTo>
                    <a:pt x="1327" y="952"/>
                    <a:pt x="1349" y="909"/>
                    <a:pt x="1367" y="863"/>
                  </a:cubicBezTo>
                  <a:cubicBezTo>
                    <a:pt x="1574" y="751"/>
                    <a:pt x="1719" y="547"/>
                    <a:pt x="1757" y="316"/>
                  </a:cubicBezTo>
                  <a:cubicBezTo>
                    <a:pt x="1764" y="274"/>
                    <a:pt x="1752" y="230"/>
                    <a:pt x="1724" y="197"/>
                  </a:cubicBezTo>
                  <a:close/>
                  <a:moveTo>
                    <a:pt x="101" y="301"/>
                  </a:moveTo>
                  <a:cubicBezTo>
                    <a:pt x="98" y="286"/>
                    <a:pt x="102" y="271"/>
                    <a:pt x="112" y="259"/>
                  </a:cubicBezTo>
                  <a:cubicBezTo>
                    <a:pt x="123" y="247"/>
                    <a:pt x="138" y="240"/>
                    <a:pt x="153" y="240"/>
                  </a:cubicBezTo>
                  <a:cubicBezTo>
                    <a:pt x="296" y="240"/>
                    <a:pt x="296" y="240"/>
                    <a:pt x="296" y="240"/>
                  </a:cubicBezTo>
                  <a:cubicBezTo>
                    <a:pt x="296" y="327"/>
                    <a:pt x="296" y="327"/>
                    <a:pt x="296" y="327"/>
                  </a:cubicBezTo>
                  <a:cubicBezTo>
                    <a:pt x="296" y="464"/>
                    <a:pt x="314" y="596"/>
                    <a:pt x="347" y="718"/>
                  </a:cubicBezTo>
                  <a:cubicBezTo>
                    <a:pt x="217" y="615"/>
                    <a:pt x="127" y="466"/>
                    <a:pt x="101" y="301"/>
                  </a:cubicBezTo>
                  <a:close/>
                  <a:moveTo>
                    <a:pt x="1325" y="1841"/>
                  </a:moveTo>
                  <a:cubicBezTo>
                    <a:pt x="1352" y="1841"/>
                    <a:pt x="1373" y="1862"/>
                    <a:pt x="1373" y="1888"/>
                  </a:cubicBezTo>
                  <a:cubicBezTo>
                    <a:pt x="1373" y="1953"/>
                    <a:pt x="1373" y="1953"/>
                    <a:pt x="1373" y="1953"/>
                  </a:cubicBezTo>
                  <a:cubicBezTo>
                    <a:pt x="396" y="1953"/>
                    <a:pt x="396" y="1953"/>
                    <a:pt x="396" y="1953"/>
                  </a:cubicBezTo>
                  <a:cubicBezTo>
                    <a:pt x="396" y="1888"/>
                    <a:pt x="396" y="1888"/>
                    <a:pt x="396" y="1888"/>
                  </a:cubicBezTo>
                  <a:cubicBezTo>
                    <a:pt x="396" y="1862"/>
                    <a:pt x="417" y="1841"/>
                    <a:pt x="443" y="1841"/>
                  </a:cubicBezTo>
                  <a:lnTo>
                    <a:pt x="1325" y="1841"/>
                  </a:lnTo>
                  <a:close/>
                  <a:moveTo>
                    <a:pt x="1143" y="1576"/>
                  </a:moveTo>
                  <a:cubicBezTo>
                    <a:pt x="1143" y="1746"/>
                    <a:pt x="1143" y="1746"/>
                    <a:pt x="1143" y="1746"/>
                  </a:cubicBezTo>
                  <a:cubicBezTo>
                    <a:pt x="626" y="1746"/>
                    <a:pt x="626" y="1746"/>
                    <a:pt x="626" y="1746"/>
                  </a:cubicBezTo>
                  <a:cubicBezTo>
                    <a:pt x="626" y="1576"/>
                    <a:pt x="626" y="1576"/>
                    <a:pt x="626" y="1576"/>
                  </a:cubicBezTo>
                  <a:lnTo>
                    <a:pt x="1143" y="1576"/>
                  </a:lnTo>
                  <a:close/>
                  <a:moveTo>
                    <a:pt x="750" y="1481"/>
                  </a:moveTo>
                  <a:cubicBezTo>
                    <a:pt x="762" y="1468"/>
                    <a:pt x="773" y="1454"/>
                    <a:pt x="782" y="1439"/>
                  </a:cubicBezTo>
                  <a:cubicBezTo>
                    <a:pt x="814" y="1390"/>
                    <a:pt x="830" y="1334"/>
                    <a:pt x="831" y="1277"/>
                  </a:cubicBezTo>
                  <a:cubicBezTo>
                    <a:pt x="848" y="1279"/>
                    <a:pt x="865" y="1280"/>
                    <a:pt x="882" y="1280"/>
                  </a:cubicBezTo>
                  <a:cubicBezTo>
                    <a:pt x="901" y="1280"/>
                    <a:pt x="919" y="1279"/>
                    <a:pt x="937" y="1276"/>
                  </a:cubicBezTo>
                  <a:cubicBezTo>
                    <a:pt x="939" y="1353"/>
                    <a:pt x="968" y="1426"/>
                    <a:pt x="1019" y="1481"/>
                  </a:cubicBezTo>
                  <a:cubicBezTo>
                    <a:pt x="750" y="1481"/>
                    <a:pt x="750" y="1481"/>
                    <a:pt x="750" y="1481"/>
                  </a:cubicBezTo>
                  <a:close/>
                  <a:moveTo>
                    <a:pt x="1373" y="327"/>
                  </a:moveTo>
                  <a:cubicBezTo>
                    <a:pt x="1373" y="561"/>
                    <a:pt x="1319" y="780"/>
                    <a:pt x="1222" y="943"/>
                  </a:cubicBezTo>
                  <a:cubicBezTo>
                    <a:pt x="1129" y="1100"/>
                    <a:pt x="1008" y="1186"/>
                    <a:pt x="882" y="1186"/>
                  </a:cubicBezTo>
                  <a:cubicBezTo>
                    <a:pt x="756" y="1186"/>
                    <a:pt x="635" y="1100"/>
                    <a:pt x="542" y="943"/>
                  </a:cubicBezTo>
                  <a:cubicBezTo>
                    <a:pt x="445" y="780"/>
                    <a:pt x="391" y="561"/>
                    <a:pt x="391" y="327"/>
                  </a:cubicBezTo>
                  <a:cubicBezTo>
                    <a:pt x="391" y="100"/>
                    <a:pt x="391" y="100"/>
                    <a:pt x="391" y="100"/>
                  </a:cubicBezTo>
                  <a:cubicBezTo>
                    <a:pt x="391" y="97"/>
                    <a:pt x="394" y="95"/>
                    <a:pt x="397" y="95"/>
                  </a:cubicBezTo>
                  <a:cubicBezTo>
                    <a:pt x="1367" y="95"/>
                    <a:pt x="1367" y="95"/>
                    <a:pt x="1367" y="95"/>
                  </a:cubicBezTo>
                  <a:cubicBezTo>
                    <a:pt x="1370" y="95"/>
                    <a:pt x="1373" y="97"/>
                    <a:pt x="1373" y="100"/>
                  </a:cubicBezTo>
                  <a:lnTo>
                    <a:pt x="1373" y="327"/>
                  </a:lnTo>
                  <a:close/>
                  <a:moveTo>
                    <a:pt x="1663" y="301"/>
                  </a:moveTo>
                  <a:cubicBezTo>
                    <a:pt x="1637" y="466"/>
                    <a:pt x="1547" y="615"/>
                    <a:pt x="1417" y="718"/>
                  </a:cubicBezTo>
                  <a:cubicBezTo>
                    <a:pt x="1450" y="596"/>
                    <a:pt x="1468" y="464"/>
                    <a:pt x="1468" y="327"/>
                  </a:cubicBezTo>
                  <a:cubicBezTo>
                    <a:pt x="1468" y="240"/>
                    <a:pt x="1468" y="240"/>
                    <a:pt x="1468" y="240"/>
                  </a:cubicBezTo>
                  <a:cubicBezTo>
                    <a:pt x="1611" y="240"/>
                    <a:pt x="1611" y="240"/>
                    <a:pt x="1611" y="240"/>
                  </a:cubicBezTo>
                  <a:cubicBezTo>
                    <a:pt x="1626" y="240"/>
                    <a:pt x="1641" y="247"/>
                    <a:pt x="1652" y="259"/>
                  </a:cubicBezTo>
                  <a:cubicBezTo>
                    <a:pt x="1662" y="271"/>
                    <a:pt x="1666" y="286"/>
                    <a:pt x="1663" y="3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-795744" y="2462202"/>
              <a:ext cx="1090612" cy="1039809"/>
            </a:xfrm>
            <a:custGeom>
              <a:avLst/>
              <a:gdLst>
                <a:gd name="T0" fmla="*/ 581 w 586"/>
                <a:gd name="T1" fmla="*/ 209 h 559"/>
                <a:gd name="T2" fmla="*/ 543 w 586"/>
                <a:gd name="T3" fmla="*/ 176 h 559"/>
                <a:gd name="T4" fmla="*/ 399 w 586"/>
                <a:gd name="T5" fmla="*/ 156 h 559"/>
                <a:gd name="T6" fmla="*/ 336 w 586"/>
                <a:gd name="T7" fmla="*/ 26 h 559"/>
                <a:gd name="T8" fmla="*/ 293 w 586"/>
                <a:gd name="T9" fmla="*/ 0 h 559"/>
                <a:gd name="T10" fmla="*/ 250 w 586"/>
                <a:gd name="T11" fmla="*/ 26 h 559"/>
                <a:gd name="T12" fmla="*/ 187 w 586"/>
                <a:gd name="T13" fmla="*/ 156 h 559"/>
                <a:gd name="T14" fmla="*/ 44 w 586"/>
                <a:gd name="T15" fmla="*/ 176 h 559"/>
                <a:gd name="T16" fmla="*/ 5 w 586"/>
                <a:gd name="T17" fmla="*/ 209 h 559"/>
                <a:gd name="T18" fmla="*/ 17 w 586"/>
                <a:gd name="T19" fmla="*/ 257 h 559"/>
                <a:gd name="T20" fmla="*/ 121 w 586"/>
                <a:gd name="T21" fmla="*/ 358 h 559"/>
                <a:gd name="T22" fmla="*/ 96 w 586"/>
                <a:gd name="T23" fmla="*/ 501 h 559"/>
                <a:gd name="T24" fmla="*/ 115 w 586"/>
                <a:gd name="T25" fmla="*/ 547 h 559"/>
                <a:gd name="T26" fmla="*/ 165 w 586"/>
                <a:gd name="T27" fmla="*/ 551 h 559"/>
                <a:gd name="T28" fmla="*/ 293 w 586"/>
                <a:gd name="T29" fmla="*/ 483 h 559"/>
                <a:gd name="T30" fmla="*/ 421 w 586"/>
                <a:gd name="T31" fmla="*/ 551 h 559"/>
                <a:gd name="T32" fmla="*/ 443 w 586"/>
                <a:gd name="T33" fmla="*/ 556 h 559"/>
                <a:gd name="T34" fmla="*/ 471 w 586"/>
                <a:gd name="T35" fmla="*/ 547 h 559"/>
                <a:gd name="T36" fmla="*/ 490 w 586"/>
                <a:gd name="T37" fmla="*/ 501 h 559"/>
                <a:gd name="T38" fmla="*/ 465 w 586"/>
                <a:gd name="T39" fmla="*/ 358 h 559"/>
                <a:gd name="T40" fmla="*/ 569 w 586"/>
                <a:gd name="T41" fmla="*/ 257 h 559"/>
                <a:gd name="T42" fmla="*/ 581 w 586"/>
                <a:gd name="T43" fmla="*/ 209 h 559"/>
                <a:gd name="T44" fmla="*/ 381 w 586"/>
                <a:gd name="T45" fmla="*/ 308 h 559"/>
                <a:gd name="T46" fmla="*/ 368 w 586"/>
                <a:gd name="T47" fmla="*/ 350 h 559"/>
                <a:gd name="T48" fmla="*/ 380 w 586"/>
                <a:gd name="T49" fmla="*/ 422 h 559"/>
                <a:gd name="T50" fmla="*/ 315 w 586"/>
                <a:gd name="T51" fmla="*/ 388 h 559"/>
                <a:gd name="T52" fmla="*/ 293 w 586"/>
                <a:gd name="T53" fmla="*/ 382 h 559"/>
                <a:gd name="T54" fmla="*/ 271 w 586"/>
                <a:gd name="T55" fmla="*/ 388 h 559"/>
                <a:gd name="T56" fmla="*/ 206 w 586"/>
                <a:gd name="T57" fmla="*/ 422 h 559"/>
                <a:gd name="T58" fmla="*/ 218 w 586"/>
                <a:gd name="T59" fmla="*/ 350 h 559"/>
                <a:gd name="T60" fmla="*/ 205 w 586"/>
                <a:gd name="T61" fmla="*/ 308 h 559"/>
                <a:gd name="T62" fmla="*/ 152 w 586"/>
                <a:gd name="T63" fmla="*/ 256 h 559"/>
                <a:gd name="T64" fmla="*/ 225 w 586"/>
                <a:gd name="T65" fmla="*/ 246 h 559"/>
                <a:gd name="T66" fmla="*/ 261 w 586"/>
                <a:gd name="T67" fmla="*/ 220 h 559"/>
                <a:gd name="T68" fmla="*/ 293 w 586"/>
                <a:gd name="T69" fmla="*/ 154 h 559"/>
                <a:gd name="T70" fmla="*/ 325 w 586"/>
                <a:gd name="T71" fmla="*/ 220 h 559"/>
                <a:gd name="T72" fmla="*/ 361 w 586"/>
                <a:gd name="T73" fmla="*/ 246 h 559"/>
                <a:gd name="T74" fmla="*/ 434 w 586"/>
                <a:gd name="T75" fmla="*/ 256 h 559"/>
                <a:gd name="T76" fmla="*/ 381 w 586"/>
                <a:gd name="T77" fmla="*/ 308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86" h="559">
                  <a:moveTo>
                    <a:pt x="581" y="209"/>
                  </a:moveTo>
                  <a:cubicBezTo>
                    <a:pt x="575" y="191"/>
                    <a:pt x="560" y="179"/>
                    <a:pt x="543" y="176"/>
                  </a:cubicBezTo>
                  <a:cubicBezTo>
                    <a:pt x="399" y="156"/>
                    <a:pt x="399" y="156"/>
                    <a:pt x="399" y="156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28" y="10"/>
                    <a:pt x="311" y="0"/>
                    <a:pt x="293" y="0"/>
                  </a:cubicBezTo>
                  <a:cubicBezTo>
                    <a:pt x="275" y="0"/>
                    <a:pt x="258" y="10"/>
                    <a:pt x="250" y="26"/>
                  </a:cubicBezTo>
                  <a:cubicBezTo>
                    <a:pt x="187" y="156"/>
                    <a:pt x="187" y="156"/>
                    <a:pt x="187" y="156"/>
                  </a:cubicBezTo>
                  <a:cubicBezTo>
                    <a:pt x="44" y="176"/>
                    <a:pt x="44" y="176"/>
                    <a:pt x="44" y="176"/>
                  </a:cubicBezTo>
                  <a:cubicBezTo>
                    <a:pt x="26" y="179"/>
                    <a:pt x="11" y="191"/>
                    <a:pt x="5" y="209"/>
                  </a:cubicBezTo>
                  <a:cubicBezTo>
                    <a:pt x="0" y="226"/>
                    <a:pt x="4" y="245"/>
                    <a:pt x="17" y="257"/>
                  </a:cubicBezTo>
                  <a:cubicBezTo>
                    <a:pt x="121" y="358"/>
                    <a:pt x="121" y="358"/>
                    <a:pt x="121" y="358"/>
                  </a:cubicBezTo>
                  <a:cubicBezTo>
                    <a:pt x="96" y="501"/>
                    <a:pt x="96" y="501"/>
                    <a:pt x="96" y="501"/>
                  </a:cubicBezTo>
                  <a:cubicBezTo>
                    <a:pt x="93" y="518"/>
                    <a:pt x="101" y="536"/>
                    <a:pt x="115" y="547"/>
                  </a:cubicBezTo>
                  <a:cubicBezTo>
                    <a:pt x="130" y="558"/>
                    <a:pt x="149" y="559"/>
                    <a:pt x="165" y="551"/>
                  </a:cubicBezTo>
                  <a:cubicBezTo>
                    <a:pt x="293" y="483"/>
                    <a:pt x="293" y="483"/>
                    <a:pt x="293" y="483"/>
                  </a:cubicBezTo>
                  <a:cubicBezTo>
                    <a:pt x="421" y="551"/>
                    <a:pt x="421" y="551"/>
                    <a:pt x="421" y="551"/>
                  </a:cubicBezTo>
                  <a:cubicBezTo>
                    <a:pt x="428" y="554"/>
                    <a:pt x="435" y="556"/>
                    <a:pt x="443" y="556"/>
                  </a:cubicBezTo>
                  <a:cubicBezTo>
                    <a:pt x="453" y="556"/>
                    <a:pt x="463" y="553"/>
                    <a:pt x="471" y="547"/>
                  </a:cubicBezTo>
                  <a:cubicBezTo>
                    <a:pt x="485" y="536"/>
                    <a:pt x="493" y="518"/>
                    <a:pt x="490" y="501"/>
                  </a:cubicBezTo>
                  <a:cubicBezTo>
                    <a:pt x="465" y="358"/>
                    <a:pt x="465" y="358"/>
                    <a:pt x="465" y="358"/>
                  </a:cubicBezTo>
                  <a:cubicBezTo>
                    <a:pt x="569" y="257"/>
                    <a:pt x="569" y="257"/>
                    <a:pt x="569" y="257"/>
                  </a:cubicBezTo>
                  <a:cubicBezTo>
                    <a:pt x="582" y="245"/>
                    <a:pt x="586" y="226"/>
                    <a:pt x="581" y="209"/>
                  </a:cubicBezTo>
                  <a:close/>
                  <a:moveTo>
                    <a:pt x="381" y="308"/>
                  </a:moveTo>
                  <a:cubicBezTo>
                    <a:pt x="370" y="319"/>
                    <a:pt x="365" y="334"/>
                    <a:pt x="368" y="350"/>
                  </a:cubicBezTo>
                  <a:cubicBezTo>
                    <a:pt x="380" y="422"/>
                    <a:pt x="380" y="422"/>
                    <a:pt x="380" y="422"/>
                  </a:cubicBezTo>
                  <a:cubicBezTo>
                    <a:pt x="315" y="388"/>
                    <a:pt x="315" y="388"/>
                    <a:pt x="315" y="388"/>
                  </a:cubicBezTo>
                  <a:cubicBezTo>
                    <a:pt x="308" y="384"/>
                    <a:pt x="301" y="382"/>
                    <a:pt x="293" y="382"/>
                  </a:cubicBezTo>
                  <a:cubicBezTo>
                    <a:pt x="285" y="382"/>
                    <a:pt x="278" y="384"/>
                    <a:pt x="271" y="388"/>
                  </a:cubicBezTo>
                  <a:cubicBezTo>
                    <a:pt x="206" y="422"/>
                    <a:pt x="206" y="422"/>
                    <a:pt x="206" y="422"/>
                  </a:cubicBezTo>
                  <a:cubicBezTo>
                    <a:pt x="218" y="350"/>
                    <a:pt x="218" y="350"/>
                    <a:pt x="218" y="350"/>
                  </a:cubicBezTo>
                  <a:cubicBezTo>
                    <a:pt x="221" y="334"/>
                    <a:pt x="216" y="319"/>
                    <a:pt x="205" y="308"/>
                  </a:cubicBezTo>
                  <a:cubicBezTo>
                    <a:pt x="152" y="256"/>
                    <a:pt x="152" y="256"/>
                    <a:pt x="152" y="256"/>
                  </a:cubicBezTo>
                  <a:cubicBezTo>
                    <a:pt x="225" y="246"/>
                    <a:pt x="225" y="246"/>
                    <a:pt x="225" y="246"/>
                  </a:cubicBezTo>
                  <a:cubicBezTo>
                    <a:pt x="240" y="244"/>
                    <a:pt x="254" y="234"/>
                    <a:pt x="261" y="220"/>
                  </a:cubicBezTo>
                  <a:cubicBezTo>
                    <a:pt x="293" y="154"/>
                    <a:pt x="293" y="154"/>
                    <a:pt x="293" y="154"/>
                  </a:cubicBezTo>
                  <a:cubicBezTo>
                    <a:pt x="325" y="220"/>
                    <a:pt x="325" y="220"/>
                    <a:pt x="325" y="220"/>
                  </a:cubicBezTo>
                  <a:cubicBezTo>
                    <a:pt x="332" y="234"/>
                    <a:pt x="346" y="244"/>
                    <a:pt x="361" y="246"/>
                  </a:cubicBezTo>
                  <a:cubicBezTo>
                    <a:pt x="434" y="256"/>
                    <a:pt x="434" y="256"/>
                    <a:pt x="434" y="256"/>
                  </a:cubicBezTo>
                  <a:lnTo>
                    <a:pt x="381" y="30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cxnSp>
        <p:nvCxnSpPr>
          <p:cNvPr id="67" name="Straight Connector 6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029776" y="3596184"/>
            <a:ext cx="0" cy="705734"/>
          </a:xfrm>
          <a:prstGeom prst="line">
            <a:avLst/>
          </a:prstGeom>
          <a:ln w="19050">
            <a:solidFill>
              <a:srgbClr val="43CD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6954113" y="4721818"/>
            <a:ext cx="2151326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Use K-means clustering algorithm to segment the food stores and find the centers of the those clusters</a:t>
            </a:r>
            <a:endParaRPr lang="en-US" sz="1400" dirty="0">
              <a:solidFill>
                <a:srgbClr val="30353F"/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7195642" y="4412356"/>
            <a:ext cx="1668277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43CDD9"/>
                </a:solidFill>
              </a:rPr>
              <a:t>CLUSTERING ANALYSIS</a:t>
            </a:r>
          </a:p>
        </p:txBody>
      </p:sp>
      <p:sp>
        <p:nvSpPr>
          <p:cNvPr id="73" name="Oval 7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714576" y="3174046"/>
            <a:ext cx="630400" cy="630398"/>
          </a:xfrm>
          <a:prstGeom prst="ellipse">
            <a:avLst/>
          </a:prstGeom>
          <a:solidFill>
            <a:srgbClr val="43CDD9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1" name="Group 80" descr="This is an icon of a calendar. "/>
          <p:cNvGrpSpPr/>
          <p:nvPr/>
        </p:nvGrpSpPr>
        <p:grpSpPr>
          <a:xfrm>
            <a:off x="7899149" y="3358618"/>
            <a:ext cx="261254" cy="261255"/>
            <a:chOff x="8208963" y="3762375"/>
            <a:chExt cx="306387" cy="306388"/>
          </a:xfrm>
        </p:grpSpPr>
        <p:sp>
          <p:nvSpPr>
            <p:cNvPr id="82" name="Freeform 27"/>
            <p:cNvSpPr>
              <a:spLocks/>
            </p:cNvSpPr>
            <p:nvPr/>
          </p:nvSpPr>
          <p:spPr bwMode="auto">
            <a:xfrm>
              <a:off x="8424863" y="3943350"/>
              <a:ext cx="53975" cy="53975"/>
            </a:xfrm>
            <a:custGeom>
              <a:avLst/>
              <a:gdLst>
                <a:gd name="T0" fmla="*/ 300 w 360"/>
                <a:gd name="T1" fmla="*/ 240 h 360"/>
                <a:gd name="T2" fmla="*/ 120 w 360"/>
                <a:gd name="T3" fmla="*/ 240 h 360"/>
                <a:gd name="T4" fmla="*/ 120 w 360"/>
                <a:gd name="T5" fmla="*/ 60 h 360"/>
                <a:gd name="T6" fmla="*/ 60 w 360"/>
                <a:gd name="T7" fmla="*/ 0 h 360"/>
                <a:gd name="T8" fmla="*/ 0 w 360"/>
                <a:gd name="T9" fmla="*/ 60 h 360"/>
                <a:gd name="T10" fmla="*/ 0 w 360"/>
                <a:gd name="T11" fmla="*/ 300 h 360"/>
                <a:gd name="T12" fmla="*/ 60 w 360"/>
                <a:gd name="T13" fmla="*/ 360 h 360"/>
                <a:gd name="T14" fmla="*/ 300 w 360"/>
                <a:gd name="T15" fmla="*/ 360 h 360"/>
                <a:gd name="T16" fmla="*/ 360 w 360"/>
                <a:gd name="T17" fmla="*/ 300 h 360"/>
                <a:gd name="T18" fmla="*/ 300 w 360"/>
                <a:gd name="T19" fmla="*/ 24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0">
                  <a:moveTo>
                    <a:pt x="300" y="240"/>
                  </a:moveTo>
                  <a:cubicBezTo>
                    <a:pt x="120" y="240"/>
                    <a:pt x="120" y="240"/>
                    <a:pt x="120" y="24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0"/>
                    <a:pt x="0" y="300"/>
                    <a:pt x="0" y="300"/>
                  </a:cubicBezTo>
                  <a:cubicBezTo>
                    <a:pt x="0" y="333"/>
                    <a:pt x="27" y="360"/>
                    <a:pt x="60" y="360"/>
                  </a:cubicBezTo>
                  <a:cubicBezTo>
                    <a:pt x="300" y="360"/>
                    <a:pt x="300" y="360"/>
                    <a:pt x="300" y="360"/>
                  </a:cubicBezTo>
                  <a:cubicBezTo>
                    <a:pt x="333" y="360"/>
                    <a:pt x="360" y="333"/>
                    <a:pt x="360" y="300"/>
                  </a:cubicBezTo>
                  <a:cubicBezTo>
                    <a:pt x="360" y="267"/>
                    <a:pt x="333" y="240"/>
                    <a:pt x="300" y="2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28"/>
            <p:cNvSpPr>
              <a:spLocks/>
            </p:cNvSpPr>
            <p:nvPr/>
          </p:nvSpPr>
          <p:spPr bwMode="auto">
            <a:xfrm>
              <a:off x="8245475" y="3925888"/>
              <a:ext cx="53975" cy="17463"/>
            </a:xfrm>
            <a:custGeom>
              <a:avLst/>
              <a:gdLst>
                <a:gd name="T0" fmla="*/ 300 w 360"/>
                <a:gd name="T1" fmla="*/ 0 h 120"/>
                <a:gd name="T2" fmla="*/ 60 w 360"/>
                <a:gd name="T3" fmla="*/ 0 h 120"/>
                <a:gd name="T4" fmla="*/ 0 w 360"/>
                <a:gd name="T5" fmla="*/ 60 h 120"/>
                <a:gd name="T6" fmla="*/ 60 w 360"/>
                <a:gd name="T7" fmla="*/ 120 h 120"/>
                <a:gd name="T8" fmla="*/ 300 w 360"/>
                <a:gd name="T9" fmla="*/ 120 h 120"/>
                <a:gd name="T10" fmla="*/ 360 w 360"/>
                <a:gd name="T11" fmla="*/ 60 h 120"/>
                <a:gd name="T12" fmla="*/ 300 w 360"/>
                <a:gd name="T1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0" h="120">
                  <a:moveTo>
                    <a:pt x="30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33" y="120"/>
                    <a:pt x="360" y="93"/>
                    <a:pt x="360" y="60"/>
                  </a:cubicBezTo>
                  <a:cubicBezTo>
                    <a:pt x="360" y="27"/>
                    <a:pt x="333" y="0"/>
                    <a:pt x="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29"/>
            <p:cNvSpPr>
              <a:spLocks/>
            </p:cNvSpPr>
            <p:nvPr/>
          </p:nvSpPr>
          <p:spPr bwMode="auto">
            <a:xfrm>
              <a:off x="8245475" y="3979863"/>
              <a:ext cx="53975" cy="17463"/>
            </a:xfrm>
            <a:custGeom>
              <a:avLst/>
              <a:gdLst>
                <a:gd name="T0" fmla="*/ 300 w 360"/>
                <a:gd name="T1" fmla="*/ 0 h 120"/>
                <a:gd name="T2" fmla="*/ 60 w 360"/>
                <a:gd name="T3" fmla="*/ 0 h 120"/>
                <a:gd name="T4" fmla="*/ 0 w 360"/>
                <a:gd name="T5" fmla="*/ 60 h 120"/>
                <a:gd name="T6" fmla="*/ 60 w 360"/>
                <a:gd name="T7" fmla="*/ 120 h 120"/>
                <a:gd name="T8" fmla="*/ 300 w 360"/>
                <a:gd name="T9" fmla="*/ 120 h 120"/>
                <a:gd name="T10" fmla="*/ 360 w 360"/>
                <a:gd name="T11" fmla="*/ 60 h 120"/>
                <a:gd name="T12" fmla="*/ 300 w 360"/>
                <a:gd name="T1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0" h="120">
                  <a:moveTo>
                    <a:pt x="30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33" y="120"/>
                    <a:pt x="360" y="93"/>
                    <a:pt x="360" y="60"/>
                  </a:cubicBezTo>
                  <a:cubicBezTo>
                    <a:pt x="360" y="27"/>
                    <a:pt x="333" y="0"/>
                    <a:pt x="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" name="Freeform 30"/>
            <p:cNvSpPr>
              <a:spLocks noEditPoints="1"/>
            </p:cNvSpPr>
            <p:nvPr/>
          </p:nvSpPr>
          <p:spPr bwMode="auto">
            <a:xfrm>
              <a:off x="8208963" y="3762375"/>
              <a:ext cx="306387" cy="306388"/>
            </a:xfrm>
            <a:custGeom>
              <a:avLst/>
              <a:gdLst>
                <a:gd name="T0" fmla="*/ 1808 w 2048"/>
                <a:gd name="T1" fmla="*/ 240 h 2048"/>
                <a:gd name="T2" fmla="*/ 1628 w 2048"/>
                <a:gd name="T3" fmla="*/ 0 h 2048"/>
                <a:gd name="T4" fmla="*/ 1448 w 2048"/>
                <a:gd name="T5" fmla="*/ 240 h 2048"/>
                <a:gd name="T6" fmla="*/ 1208 w 2048"/>
                <a:gd name="T7" fmla="*/ 180 h 2048"/>
                <a:gd name="T8" fmla="*/ 848 w 2048"/>
                <a:gd name="T9" fmla="*/ 180 h 2048"/>
                <a:gd name="T10" fmla="*/ 600 w 2048"/>
                <a:gd name="T11" fmla="*/ 240 h 2048"/>
                <a:gd name="T12" fmla="*/ 420 w 2048"/>
                <a:gd name="T13" fmla="*/ 0 h 2048"/>
                <a:gd name="T14" fmla="*/ 240 w 2048"/>
                <a:gd name="T15" fmla="*/ 240 h 2048"/>
                <a:gd name="T16" fmla="*/ 0 w 2048"/>
                <a:gd name="T17" fmla="*/ 420 h 2048"/>
                <a:gd name="T18" fmla="*/ 180 w 2048"/>
                <a:gd name="T19" fmla="*/ 1928 h 2048"/>
                <a:gd name="T20" fmla="*/ 1508 w 2048"/>
                <a:gd name="T21" fmla="*/ 2048 h 2048"/>
                <a:gd name="T22" fmla="*/ 2048 w 2048"/>
                <a:gd name="T23" fmla="*/ 420 h 2048"/>
                <a:gd name="T24" fmla="*/ 1568 w 2048"/>
                <a:gd name="T25" fmla="*/ 180 h 2048"/>
                <a:gd name="T26" fmla="*/ 1688 w 2048"/>
                <a:gd name="T27" fmla="*/ 180 h 2048"/>
                <a:gd name="T28" fmla="*/ 1628 w 2048"/>
                <a:gd name="T29" fmla="*/ 480 h 2048"/>
                <a:gd name="T30" fmla="*/ 1568 w 2048"/>
                <a:gd name="T31" fmla="*/ 180 h 2048"/>
                <a:gd name="T32" fmla="*/ 968 w 2048"/>
                <a:gd name="T33" fmla="*/ 300 h 2048"/>
                <a:gd name="T34" fmla="*/ 968 w 2048"/>
                <a:gd name="T35" fmla="*/ 180 h 2048"/>
                <a:gd name="T36" fmla="*/ 1088 w 2048"/>
                <a:gd name="T37" fmla="*/ 180 h 2048"/>
                <a:gd name="T38" fmla="*/ 1028 w 2048"/>
                <a:gd name="T39" fmla="*/ 480 h 2048"/>
                <a:gd name="T40" fmla="*/ 968 w 2048"/>
                <a:gd name="T41" fmla="*/ 300 h 2048"/>
                <a:gd name="T42" fmla="*/ 420 w 2048"/>
                <a:gd name="T43" fmla="*/ 120 h 2048"/>
                <a:gd name="T44" fmla="*/ 480 w 2048"/>
                <a:gd name="T45" fmla="*/ 420 h 2048"/>
                <a:gd name="T46" fmla="*/ 360 w 2048"/>
                <a:gd name="T47" fmla="*/ 420 h 2048"/>
                <a:gd name="T48" fmla="*/ 1508 w 2048"/>
                <a:gd name="T49" fmla="*/ 1928 h 2048"/>
                <a:gd name="T50" fmla="*/ 1508 w 2048"/>
                <a:gd name="T51" fmla="*/ 1088 h 2048"/>
                <a:gd name="T52" fmla="*/ 1508 w 2048"/>
                <a:gd name="T53" fmla="*/ 1928 h 2048"/>
                <a:gd name="T54" fmla="*/ 1508 w 2048"/>
                <a:gd name="T55" fmla="*/ 968 h 2048"/>
                <a:gd name="T56" fmla="*/ 1148 w 2048"/>
                <a:gd name="T57" fmla="*/ 1088 h 2048"/>
                <a:gd name="T58" fmla="*/ 848 w 2048"/>
                <a:gd name="T59" fmla="*/ 1148 h 2048"/>
                <a:gd name="T60" fmla="*/ 1059 w 2048"/>
                <a:gd name="T61" fmla="*/ 1208 h 2048"/>
                <a:gd name="T62" fmla="*/ 908 w 2048"/>
                <a:gd name="T63" fmla="*/ 1448 h 2048"/>
                <a:gd name="T64" fmla="*/ 908 w 2048"/>
                <a:gd name="T65" fmla="*/ 1568 h 2048"/>
                <a:gd name="T66" fmla="*/ 1059 w 2048"/>
                <a:gd name="T67" fmla="*/ 1808 h 2048"/>
                <a:gd name="T68" fmla="*/ 120 w 2048"/>
                <a:gd name="T69" fmla="*/ 1748 h 2048"/>
                <a:gd name="T70" fmla="*/ 1928 w 2048"/>
                <a:gd name="T71" fmla="*/ 848 h 2048"/>
                <a:gd name="T72" fmla="*/ 1928 w 2048"/>
                <a:gd name="T73" fmla="*/ 728 h 2048"/>
                <a:gd name="T74" fmla="*/ 120 w 2048"/>
                <a:gd name="T75" fmla="*/ 420 h 2048"/>
                <a:gd name="T76" fmla="*/ 240 w 2048"/>
                <a:gd name="T77" fmla="*/ 360 h 2048"/>
                <a:gd name="T78" fmla="*/ 420 w 2048"/>
                <a:gd name="T79" fmla="*/ 600 h 2048"/>
                <a:gd name="T80" fmla="*/ 600 w 2048"/>
                <a:gd name="T81" fmla="*/ 360 h 2048"/>
                <a:gd name="T82" fmla="*/ 848 w 2048"/>
                <a:gd name="T83" fmla="*/ 420 h 2048"/>
                <a:gd name="T84" fmla="*/ 1208 w 2048"/>
                <a:gd name="T85" fmla="*/ 420 h 2048"/>
                <a:gd name="T86" fmla="*/ 1448 w 2048"/>
                <a:gd name="T87" fmla="*/ 360 h 2048"/>
                <a:gd name="T88" fmla="*/ 1628 w 2048"/>
                <a:gd name="T89" fmla="*/ 600 h 2048"/>
                <a:gd name="T90" fmla="*/ 1808 w 2048"/>
                <a:gd name="T91" fmla="*/ 360 h 2048"/>
                <a:gd name="T92" fmla="*/ 1928 w 2048"/>
                <a:gd name="T93" fmla="*/ 420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48" h="2048">
                  <a:moveTo>
                    <a:pt x="1868" y="240"/>
                  </a:moveTo>
                  <a:cubicBezTo>
                    <a:pt x="1808" y="240"/>
                    <a:pt x="1808" y="240"/>
                    <a:pt x="1808" y="240"/>
                  </a:cubicBezTo>
                  <a:cubicBezTo>
                    <a:pt x="1808" y="180"/>
                    <a:pt x="1808" y="180"/>
                    <a:pt x="1808" y="180"/>
                  </a:cubicBezTo>
                  <a:cubicBezTo>
                    <a:pt x="1808" y="81"/>
                    <a:pt x="1727" y="0"/>
                    <a:pt x="1628" y="0"/>
                  </a:cubicBezTo>
                  <a:cubicBezTo>
                    <a:pt x="1529" y="0"/>
                    <a:pt x="1448" y="81"/>
                    <a:pt x="1448" y="180"/>
                  </a:cubicBezTo>
                  <a:cubicBezTo>
                    <a:pt x="1448" y="240"/>
                    <a:pt x="1448" y="240"/>
                    <a:pt x="1448" y="240"/>
                  </a:cubicBezTo>
                  <a:cubicBezTo>
                    <a:pt x="1208" y="240"/>
                    <a:pt x="1208" y="240"/>
                    <a:pt x="1208" y="240"/>
                  </a:cubicBezTo>
                  <a:cubicBezTo>
                    <a:pt x="1208" y="180"/>
                    <a:pt x="1208" y="180"/>
                    <a:pt x="1208" y="180"/>
                  </a:cubicBezTo>
                  <a:cubicBezTo>
                    <a:pt x="1208" y="81"/>
                    <a:pt x="1127" y="0"/>
                    <a:pt x="1028" y="0"/>
                  </a:cubicBezTo>
                  <a:cubicBezTo>
                    <a:pt x="929" y="0"/>
                    <a:pt x="848" y="81"/>
                    <a:pt x="848" y="180"/>
                  </a:cubicBezTo>
                  <a:cubicBezTo>
                    <a:pt x="848" y="240"/>
                    <a:pt x="848" y="240"/>
                    <a:pt x="848" y="240"/>
                  </a:cubicBezTo>
                  <a:cubicBezTo>
                    <a:pt x="600" y="240"/>
                    <a:pt x="600" y="240"/>
                    <a:pt x="600" y="240"/>
                  </a:cubicBezTo>
                  <a:cubicBezTo>
                    <a:pt x="600" y="180"/>
                    <a:pt x="600" y="180"/>
                    <a:pt x="600" y="180"/>
                  </a:cubicBezTo>
                  <a:cubicBezTo>
                    <a:pt x="600" y="81"/>
                    <a:pt x="519" y="0"/>
                    <a:pt x="420" y="0"/>
                  </a:cubicBezTo>
                  <a:cubicBezTo>
                    <a:pt x="321" y="0"/>
                    <a:pt x="240" y="81"/>
                    <a:pt x="240" y="180"/>
                  </a:cubicBezTo>
                  <a:cubicBezTo>
                    <a:pt x="240" y="240"/>
                    <a:pt x="240" y="240"/>
                    <a:pt x="240" y="240"/>
                  </a:cubicBezTo>
                  <a:cubicBezTo>
                    <a:pt x="180" y="240"/>
                    <a:pt x="180" y="240"/>
                    <a:pt x="180" y="240"/>
                  </a:cubicBezTo>
                  <a:cubicBezTo>
                    <a:pt x="81" y="240"/>
                    <a:pt x="0" y="321"/>
                    <a:pt x="0" y="420"/>
                  </a:cubicBezTo>
                  <a:cubicBezTo>
                    <a:pt x="0" y="1748"/>
                    <a:pt x="0" y="1748"/>
                    <a:pt x="0" y="1748"/>
                  </a:cubicBezTo>
                  <a:cubicBezTo>
                    <a:pt x="0" y="1847"/>
                    <a:pt x="81" y="1928"/>
                    <a:pt x="180" y="1928"/>
                  </a:cubicBezTo>
                  <a:cubicBezTo>
                    <a:pt x="1169" y="1928"/>
                    <a:pt x="1169" y="1928"/>
                    <a:pt x="1169" y="1928"/>
                  </a:cubicBezTo>
                  <a:cubicBezTo>
                    <a:pt x="1262" y="2003"/>
                    <a:pt x="1380" y="2048"/>
                    <a:pt x="1508" y="2048"/>
                  </a:cubicBezTo>
                  <a:cubicBezTo>
                    <a:pt x="1806" y="2048"/>
                    <a:pt x="2048" y="1806"/>
                    <a:pt x="2048" y="1508"/>
                  </a:cubicBezTo>
                  <a:cubicBezTo>
                    <a:pt x="2048" y="420"/>
                    <a:pt x="2048" y="420"/>
                    <a:pt x="2048" y="420"/>
                  </a:cubicBezTo>
                  <a:cubicBezTo>
                    <a:pt x="2048" y="321"/>
                    <a:pt x="1967" y="240"/>
                    <a:pt x="1868" y="240"/>
                  </a:cubicBezTo>
                  <a:close/>
                  <a:moveTo>
                    <a:pt x="1568" y="180"/>
                  </a:moveTo>
                  <a:cubicBezTo>
                    <a:pt x="1568" y="147"/>
                    <a:pt x="1595" y="120"/>
                    <a:pt x="1628" y="120"/>
                  </a:cubicBezTo>
                  <a:cubicBezTo>
                    <a:pt x="1661" y="120"/>
                    <a:pt x="1688" y="147"/>
                    <a:pt x="1688" y="180"/>
                  </a:cubicBezTo>
                  <a:cubicBezTo>
                    <a:pt x="1688" y="420"/>
                    <a:pt x="1688" y="420"/>
                    <a:pt x="1688" y="420"/>
                  </a:cubicBezTo>
                  <a:cubicBezTo>
                    <a:pt x="1688" y="453"/>
                    <a:pt x="1661" y="480"/>
                    <a:pt x="1628" y="480"/>
                  </a:cubicBezTo>
                  <a:cubicBezTo>
                    <a:pt x="1595" y="480"/>
                    <a:pt x="1568" y="453"/>
                    <a:pt x="1568" y="420"/>
                  </a:cubicBezTo>
                  <a:lnTo>
                    <a:pt x="1568" y="180"/>
                  </a:lnTo>
                  <a:close/>
                  <a:moveTo>
                    <a:pt x="968" y="300"/>
                  </a:moveTo>
                  <a:cubicBezTo>
                    <a:pt x="968" y="300"/>
                    <a:pt x="968" y="300"/>
                    <a:pt x="968" y="300"/>
                  </a:cubicBezTo>
                  <a:cubicBezTo>
                    <a:pt x="968" y="300"/>
                    <a:pt x="968" y="300"/>
                    <a:pt x="968" y="300"/>
                  </a:cubicBezTo>
                  <a:cubicBezTo>
                    <a:pt x="968" y="180"/>
                    <a:pt x="968" y="180"/>
                    <a:pt x="968" y="180"/>
                  </a:cubicBezTo>
                  <a:cubicBezTo>
                    <a:pt x="968" y="147"/>
                    <a:pt x="995" y="120"/>
                    <a:pt x="1028" y="120"/>
                  </a:cubicBezTo>
                  <a:cubicBezTo>
                    <a:pt x="1061" y="120"/>
                    <a:pt x="1088" y="147"/>
                    <a:pt x="1088" y="180"/>
                  </a:cubicBezTo>
                  <a:cubicBezTo>
                    <a:pt x="1088" y="420"/>
                    <a:pt x="1088" y="420"/>
                    <a:pt x="1088" y="420"/>
                  </a:cubicBezTo>
                  <a:cubicBezTo>
                    <a:pt x="1088" y="453"/>
                    <a:pt x="1061" y="480"/>
                    <a:pt x="1028" y="480"/>
                  </a:cubicBezTo>
                  <a:cubicBezTo>
                    <a:pt x="995" y="480"/>
                    <a:pt x="968" y="453"/>
                    <a:pt x="968" y="420"/>
                  </a:cubicBezTo>
                  <a:lnTo>
                    <a:pt x="968" y="300"/>
                  </a:lnTo>
                  <a:close/>
                  <a:moveTo>
                    <a:pt x="360" y="180"/>
                  </a:moveTo>
                  <a:cubicBezTo>
                    <a:pt x="360" y="147"/>
                    <a:pt x="387" y="120"/>
                    <a:pt x="420" y="120"/>
                  </a:cubicBezTo>
                  <a:cubicBezTo>
                    <a:pt x="453" y="120"/>
                    <a:pt x="480" y="147"/>
                    <a:pt x="480" y="180"/>
                  </a:cubicBezTo>
                  <a:cubicBezTo>
                    <a:pt x="480" y="420"/>
                    <a:pt x="480" y="420"/>
                    <a:pt x="480" y="420"/>
                  </a:cubicBezTo>
                  <a:cubicBezTo>
                    <a:pt x="480" y="453"/>
                    <a:pt x="453" y="480"/>
                    <a:pt x="420" y="480"/>
                  </a:cubicBezTo>
                  <a:cubicBezTo>
                    <a:pt x="387" y="480"/>
                    <a:pt x="360" y="453"/>
                    <a:pt x="360" y="420"/>
                  </a:cubicBezTo>
                  <a:lnTo>
                    <a:pt x="360" y="180"/>
                  </a:lnTo>
                  <a:close/>
                  <a:moveTo>
                    <a:pt x="1508" y="1928"/>
                  </a:moveTo>
                  <a:cubicBezTo>
                    <a:pt x="1276" y="1928"/>
                    <a:pt x="1088" y="1740"/>
                    <a:pt x="1088" y="1508"/>
                  </a:cubicBezTo>
                  <a:cubicBezTo>
                    <a:pt x="1088" y="1276"/>
                    <a:pt x="1276" y="1088"/>
                    <a:pt x="1508" y="1088"/>
                  </a:cubicBezTo>
                  <a:cubicBezTo>
                    <a:pt x="1740" y="1088"/>
                    <a:pt x="1928" y="1276"/>
                    <a:pt x="1928" y="1508"/>
                  </a:cubicBezTo>
                  <a:cubicBezTo>
                    <a:pt x="1928" y="1740"/>
                    <a:pt x="1740" y="1928"/>
                    <a:pt x="1508" y="1928"/>
                  </a:cubicBezTo>
                  <a:close/>
                  <a:moveTo>
                    <a:pt x="1928" y="1169"/>
                  </a:moveTo>
                  <a:cubicBezTo>
                    <a:pt x="1829" y="1046"/>
                    <a:pt x="1677" y="968"/>
                    <a:pt x="1508" y="968"/>
                  </a:cubicBezTo>
                  <a:cubicBezTo>
                    <a:pt x="1378" y="968"/>
                    <a:pt x="1259" y="1014"/>
                    <a:pt x="1166" y="1091"/>
                  </a:cubicBezTo>
                  <a:cubicBezTo>
                    <a:pt x="1160" y="1089"/>
                    <a:pt x="1154" y="1088"/>
                    <a:pt x="1148" y="1088"/>
                  </a:cubicBezTo>
                  <a:cubicBezTo>
                    <a:pt x="908" y="1088"/>
                    <a:pt x="908" y="1088"/>
                    <a:pt x="908" y="1088"/>
                  </a:cubicBezTo>
                  <a:cubicBezTo>
                    <a:pt x="875" y="1088"/>
                    <a:pt x="848" y="1115"/>
                    <a:pt x="848" y="1148"/>
                  </a:cubicBezTo>
                  <a:cubicBezTo>
                    <a:pt x="848" y="1181"/>
                    <a:pt x="875" y="1208"/>
                    <a:pt x="908" y="1208"/>
                  </a:cubicBezTo>
                  <a:cubicBezTo>
                    <a:pt x="1059" y="1208"/>
                    <a:pt x="1059" y="1208"/>
                    <a:pt x="1059" y="1208"/>
                  </a:cubicBezTo>
                  <a:cubicBezTo>
                    <a:pt x="1012" y="1278"/>
                    <a:pt x="981" y="1360"/>
                    <a:pt x="971" y="1448"/>
                  </a:cubicBezTo>
                  <a:cubicBezTo>
                    <a:pt x="908" y="1448"/>
                    <a:pt x="908" y="1448"/>
                    <a:pt x="908" y="1448"/>
                  </a:cubicBezTo>
                  <a:cubicBezTo>
                    <a:pt x="875" y="1448"/>
                    <a:pt x="848" y="1475"/>
                    <a:pt x="848" y="1508"/>
                  </a:cubicBezTo>
                  <a:cubicBezTo>
                    <a:pt x="848" y="1541"/>
                    <a:pt x="875" y="1568"/>
                    <a:pt x="908" y="1568"/>
                  </a:cubicBezTo>
                  <a:cubicBezTo>
                    <a:pt x="971" y="1568"/>
                    <a:pt x="971" y="1568"/>
                    <a:pt x="971" y="1568"/>
                  </a:cubicBezTo>
                  <a:cubicBezTo>
                    <a:pt x="981" y="1656"/>
                    <a:pt x="1012" y="1738"/>
                    <a:pt x="1059" y="1808"/>
                  </a:cubicBezTo>
                  <a:cubicBezTo>
                    <a:pt x="180" y="1808"/>
                    <a:pt x="180" y="1808"/>
                    <a:pt x="180" y="1808"/>
                  </a:cubicBezTo>
                  <a:cubicBezTo>
                    <a:pt x="147" y="1808"/>
                    <a:pt x="120" y="1781"/>
                    <a:pt x="120" y="1748"/>
                  </a:cubicBezTo>
                  <a:cubicBezTo>
                    <a:pt x="120" y="848"/>
                    <a:pt x="120" y="848"/>
                    <a:pt x="120" y="848"/>
                  </a:cubicBezTo>
                  <a:cubicBezTo>
                    <a:pt x="1928" y="848"/>
                    <a:pt x="1928" y="848"/>
                    <a:pt x="1928" y="848"/>
                  </a:cubicBezTo>
                  <a:lnTo>
                    <a:pt x="1928" y="1169"/>
                  </a:lnTo>
                  <a:close/>
                  <a:moveTo>
                    <a:pt x="1928" y="728"/>
                  </a:moveTo>
                  <a:cubicBezTo>
                    <a:pt x="120" y="728"/>
                    <a:pt x="120" y="728"/>
                    <a:pt x="120" y="728"/>
                  </a:cubicBezTo>
                  <a:cubicBezTo>
                    <a:pt x="120" y="420"/>
                    <a:pt x="120" y="420"/>
                    <a:pt x="120" y="420"/>
                  </a:cubicBezTo>
                  <a:cubicBezTo>
                    <a:pt x="120" y="387"/>
                    <a:pt x="147" y="360"/>
                    <a:pt x="180" y="360"/>
                  </a:cubicBezTo>
                  <a:cubicBezTo>
                    <a:pt x="240" y="360"/>
                    <a:pt x="240" y="360"/>
                    <a:pt x="240" y="360"/>
                  </a:cubicBezTo>
                  <a:cubicBezTo>
                    <a:pt x="240" y="420"/>
                    <a:pt x="240" y="420"/>
                    <a:pt x="240" y="420"/>
                  </a:cubicBezTo>
                  <a:cubicBezTo>
                    <a:pt x="240" y="519"/>
                    <a:pt x="321" y="600"/>
                    <a:pt x="420" y="600"/>
                  </a:cubicBezTo>
                  <a:cubicBezTo>
                    <a:pt x="519" y="600"/>
                    <a:pt x="600" y="519"/>
                    <a:pt x="600" y="420"/>
                  </a:cubicBezTo>
                  <a:cubicBezTo>
                    <a:pt x="600" y="360"/>
                    <a:pt x="600" y="360"/>
                    <a:pt x="600" y="360"/>
                  </a:cubicBezTo>
                  <a:cubicBezTo>
                    <a:pt x="848" y="360"/>
                    <a:pt x="848" y="360"/>
                    <a:pt x="848" y="360"/>
                  </a:cubicBezTo>
                  <a:cubicBezTo>
                    <a:pt x="848" y="420"/>
                    <a:pt x="848" y="420"/>
                    <a:pt x="848" y="420"/>
                  </a:cubicBezTo>
                  <a:cubicBezTo>
                    <a:pt x="848" y="519"/>
                    <a:pt x="929" y="600"/>
                    <a:pt x="1028" y="600"/>
                  </a:cubicBezTo>
                  <a:cubicBezTo>
                    <a:pt x="1127" y="600"/>
                    <a:pt x="1208" y="519"/>
                    <a:pt x="1208" y="420"/>
                  </a:cubicBezTo>
                  <a:cubicBezTo>
                    <a:pt x="1208" y="360"/>
                    <a:pt x="1208" y="360"/>
                    <a:pt x="1208" y="360"/>
                  </a:cubicBezTo>
                  <a:cubicBezTo>
                    <a:pt x="1448" y="360"/>
                    <a:pt x="1448" y="360"/>
                    <a:pt x="1448" y="360"/>
                  </a:cubicBezTo>
                  <a:cubicBezTo>
                    <a:pt x="1448" y="420"/>
                    <a:pt x="1448" y="420"/>
                    <a:pt x="1448" y="420"/>
                  </a:cubicBezTo>
                  <a:cubicBezTo>
                    <a:pt x="1448" y="519"/>
                    <a:pt x="1529" y="600"/>
                    <a:pt x="1628" y="600"/>
                  </a:cubicBezTo>
                  <a:cubicBezTo>
                    <a:pt x="1727" y="600"/>
                    <a:pt x="1808" y="519"/>
                    <a:pt x="1808" y="420"/>
                  </a:cubicBezTo>
                  <a:cubicBezTo>
                    <a:pt x="1808" y="360"/>
                    <a:pt x="1808" y="360"/>
                    <a:pt x="1808" y="360"/>
                  </a:cubicBezTo>
                  <a:cubicBezTo>
                    <a:pt x="1868" y="360"/>
                    <a:pt x="1868" y="360"/>
                    <a:pt x="1868" y="360"/>
                  </a:cubicBezTo>
                  <a:cubicBezTo>
                    <a:pt x="1901" y="360"/>
                    <a:pt x="1928" y="387"/>
                    <a:pt x="1928" y="420"/>
                  </a:cubicBezTo>
                  <a:lnTo>
                    <a:pt x="1928" y="7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492682" y="1799313"/>
            <a:ext cx="2151326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>
                <a:solidFill>
                  <a:srgbClr val="30353F"/>
                </a:solidFill>
              </a:rPr>
              <a:t>Manhattan food delivery start-ups need to find best-fit locations to provide the fastest service</a:t>
            </a:r>
          </a:p>
        </p:txBody>
      </p:sp>
      <p:cxnSp>
        <p:nvCxnSpPr>
          <p:cNvPr id="29" name="Straight Connector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568345" y="2679815"/>
            <a:ext cx="0" cy="705734"/>
          </a:xfrm>
          <a:prstGeom prst="line">
            <a:avLst/>
          </a:prstGeom>
          <a:ln w="19050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53145" y="3126479"/>
            <a:ext cx="630400" cy="630398"/>
          </a:xfrm>
          <a:prstGeom prst="ellipse">
            <a:avLst/>
          </a:prstGeom>
          <a:solidFill>
            <a:srgbClr val="30353F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857479" y="1489851"/>
            <a:ext cx="14217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30353F"/>
                </a:solidFill>
              </a:rPr>
              <a:t>PROBLEM FINDING</a:t>
            </a:r>
          </a:p>
        </p:txBody>
      </p:sp>
      <p:grpSp>
        <p:nvGrpSpPr>
          <p:cNvPr id="88" name="Group 87" descr="This is an icon of a clock."/>
          <p:cNvGrpSpPr/>
          <p:nvPr/>
        </p:nvGrpSpPr>
        <p:grpSpPr>
          <a:xfrm>
            <a:off x="1413524" y="3286857"/>
            <a:ext cx="309642" cy="309642"/>
            <a:chOff x="1389063" y="3748088"/>
            <a:chExt cx="336550" cy="336550"/>
          </a:xfrm>
          <a:solidFill>
            <a:schemeClr val="bg1"/>
          </a:solidFill>
        </p:grpSpPr>
        <p:sp>
          <p:nvSpPr>
            <p:cNvPr id="89" name="Freeform 5"/>
            <p:cNvSpPr>
              <a:spLocks/>
            </p:cNvSpPr>
            <p:nvPr/>
          </p:nvSpPr>
          <p:spPr bwMode="auto">
            <a:xfrm>
              <a:off x="1547813" y="3787776"/>
              <a:ext cx="58738" cy="60325"/>
            </a:xfrm>
            <a:custGeom>
              <a:avLst/>
              <a:gdLst>
                <a:gd name="T0" fmla="*/ 300 w 360"/>
                <a:gd name="T1" fmla="*/ 244 h 364"/>
                <a:gd name="T2" fmla="*/ 120 w 360"/>
                <a:gd name="T3" fmla="*/ 244 h 364"/>
                <a:gd name="T4" fmla="*/ 120 w 360"/>
                <a:gd name="T5" fmla="*/ 60 h 364"/>
                <a:gd name="T6" fmla="*/ 60 w 360"/>
                <a:gd name="T7" fmla="*/ 0 h 364"/>
                <a:gd name="T8" fmla="*/ 0 w 360"/>
                <a:gd name="T9" fmla="*/ 60 h 364"/>
                <a:gd name="T10" fmla="*/ 0 w 360"/>
                <a:gd name="T11" fmla="*/ 304 h 364"/>
                <a:gd name="T12" fmla="*/ 60 w 360"/>
                <a:gd name="T13" fmla="*/ 364 h 364"/>
                <a:gd name="T14" fmla="*/ 300 w 360"/>
                <a:gd name="T15" fmla="*/ 364 h 364"/>
                <a:gd name="T16" fmla="*/ 360 w 360"/>
                <a:gd name="T17" fmla="*/ 304 h 364"/>
                <a:gd name="T18" fmla="*/ 300 w 360"/>
                <a:gd name="T19" fmla="*/ 24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4">
                  <a:moveTo>
                    <a:pt x="300" y="244"/>
                  </a:moveTo>
                  <a:cubicBezTo>
                    <a:pt x="120" y="244"/>
                    <a:pt x="120" y="244"/>
                    <a:pt x="120" y="244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37"/>
                    <a:pt x="27" y="364"/>
                    <a:pt x="60" y="364"/>
                  </a:cubicBezTo>
                  <a:cubicBezTo>
                    <a:pt x="300" y="364"/>
                    <a:pt x="300" y="364"/>
                    <a:pt x="300" y="364"/>
                  </a:cubicBezTo>
                  <a:cubicBezTo>
                    <a:pt x="333" y="364"/>
                    <a:pt x="360" y="337"/>
                    <a:pt x="360" y="304"/>
                  </a:cubicBezTo>
                  <a:cubicBezTo>
                    <a:pt x="360" y="271"/>
                    <a:pt x="333" y="244"/>
                    <a:pt x="300" y="2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Freeform 6"/>
            <p:cNvSpPr>
              <a:spLocks noEditPoints="1"/>
            </p:cNvSpPr>
            <p:nvPr/>
          </p:nvSpPr>
          <p:spPr bwMode="auto">
            <a:xfrm>
              <a:off x="1389063" y="3748088"/>
              <a:ext cx="336550" cy="336550"/>
            </a:xfrm>
            <a:custGeom>
              <a:avLst/>
              <a:gdLst>
                <a:gd name="T0" fmla="*/ 1808 w 2048"/>
                <a:gd name="T1" fmla="*/ 1454 h 2048"/>
                <a:gd name="T2" fmla="*/ 1808 w 2048"/>
                <a:gd name="T3" fmla="*/ 1388 h 2048"/>
                <a:gd name="T4" fmla="*/ 1628 w 2048"/>
                <a:gd name="T5" fmla="*/ 1208 h 2048"/>
                <a:gd name="T6" fmla="*/ 1084 w 2048"/>
                <a:gd name="T7" fmla="*/ 1208 h 2048"/>
                <a:gd name="T8" fmla="*/ 1084 w 2048"/>
                <a:gd name="T9" fmla="*/ 1085 h 2048"/>
                <a:gd name="T10" fmla="*/ 1564 w 2048"/>
                <a:gd name="T11" fmla="*/ 544 h 2048"/>
                <a:gd name="T12" fmla="*/ 1024 w 2048"/>
                <a:gd name="T13" fmla="*/ 0 h 2048"/>
                <a:gd name="T14" fmla="*/ 484 w 2048"/>
                <a:gd name="T15" fmla="*/ 544 h 2048"/>
                <a:gd name="T16" fmla="*/ 964 w 2048"/>
                <a:gd name="T17" fmla="*/ 1085 h 2048"/>
                <a:gd name="T18" fmla="*/ 964 w 2048"/>
                <a:gd name="T19" fmla="*/ 1208 h 2048"/>
                <a:gd name="T20" fmla="*/ 420 w 2048"/>
                <a:gd name="T21" fmla="*/ 1208 h 2048"/>
                <a:gd name="T22" fmla="*/ 240 w 2048"/>
                <a:gd name="T23" fmla="*/ 1388 h 2048"/>
                <a:gd name="T24" fmla="*/ 240 w 2048"/>
                <a:gd name="T25" fmla="*/ 1454 h 2048"/>
                <a:gd name="T26" fmla="*/ 0 w 2048"/>
                <a:gd name="T27" fmla="*/ 1748 h 2048"/>
                <a:gd name="T28" fmla="*/ 300 w 2048"/>
                <a:gd name="T29" fmla="*/ 2048 h 2048"/>
                <a:gd name="T30" fmla="*/ 600 w 2048"/>
                <a:gd name="T31" fmla="*/ 1748 h 2048"/>
                <a:gd name="T32" fmla="*/ 360 w 2048"/>
                <a:gd name="T33" fmla="*/ 1454 h 2048"/>
                <a:gd name="T34" fmla="*/ 360 w 2048"/>
                <a:gd name="T35" fmla="*/ 1388 h 2048"/>
                <a:gd name="T36" fmla="*/ 420 w 2048"/>
                <a:gd name="T37" fmla="*/ 1328 h 2048"/>
                <a:gd name="T38" fmla="*/ 964 w 2048"/>
                <a:gd name="T39" fmla="*/ 1328 h 2048"/>
                <a:gd name="T40" fmla="*/ 964 w 2048"/>
                <a:gd name="T41" fmla="*/ 1454 h 2048"/>
                <a:gd name="T42" fmla="*/ 724 w 2048"/>
                <a:gd name="T43" fmla="*/ 1748 h 2048"/>
                <a:gd name="T44" fmla="*/ 1024 w 2048"/>
                <a:gd name="T45" fmla="*/ 2048 h 2048"/>
                <a:gd name="T46" fmla="*/ 1324 w 2048"/>
                <a:gd name="T47" fmla="*/ 1748 h 2048"/>
                <a:gd name="T48" fmla="*/ 1084 w 2048"/>
                <a:gd name="T49" fmla="*/ 1454 h 2048"/>
                <a:gd name="T50" fmla="*/ 1084 w 2048"/>
                <a:gd name="T51" fmla="*/ 1328 h 2048"/>
                <a:gd name="T52" fmla="*/ 1628 w 2048"/>
                <a:gd name="T53" fmla="*/ 1328 h 2048"/>
                <a:gd name="T54" fmla="*/ 1688 w 2048"/>
                <a:gd name="T55" fmla="*/ 1388 h 2048"/>
                <a:gd name="T56" fmla="*/ 1688 w 2048"/>
                <a:gd name="T57" fmla="*/ 1454 h 2048"/>
                <a:gd name="T58" fmla="*/ 1448 w 2048"/>
                <a:gd name="T59" fmla="*/ 1748 h 2048"/>
                <a:gd name="T60" fmla="*/ 1748 w 2048"/>
                <a:gd name="T61" fmla="*/ 2048 h 2048"/>
                <a:gd name="T62" fmla="*/ 2048 w 2048"/>
                <a:gd name="T63" fmla="*/ 1748 h 2048"/>
                <a:gd name="T64" fmla="*/ 1808 w 2048"/>
                <a:gd name="T65" fmla="*/ 1454 h 2048"/>
                <a:gd name="T66" fmla="*/ 480 w 2048"/>
                <a:gd name="T67" fmla="*/ 1748 h 2048"/>
                <a:gd name="T68" fmla="*/ 300 w 2048"/>
                <a:gd name="T69" fmla="*/ 1928 h 2048"/>
                <a:gd name="T70" fmla="*/ 120 w 2048"/>
                <a:gd name="T71" fmla="*/ 1748 h 2048"/>
                <a:gd name="T72" fmla="*/ 300 w 2048"/>
                <a:gd name="T73" fmla="*/ 1568 h 2048"/>
                <a:gd name="T74" fmla="*/ 480 w 2048"/>
                <a:gd name="T75" fmla="*/ 1748 h 2048"/>
                <a:gd name="T76" fmla="*/ 1204 w 2048"/>
                <a:gd name="T77" fmla="*/ 1748 h 2048"/>
                <a:gd name="T78" fmla="*/ 1024 w 2048"/>
                <a:gd name="T79" fmla="*/ 1928 h 2048"/>
                <a:gd name="T80" fmla="*/ 844 w 2048"/>
                <a:gd name="T81" fmla="*/ 1748 h 2048"/>
                <a:gd name="T82" fmla="*/ 1024 w 2048"/>
                <a:gd name="T83" fmla="*/ 1568 h 2048"/>
                <a:gd name="T84" fmla="*/ 1204 w 2048"/>
                <a:gd name="T85" fmla="*/ 1748 h 2048"/>
                <a:gd name="T86" fmla="*/ 1024 w 2048"/>
                <a:gd name="T87" fmla="*/ 968 h 2048"/>
                <a:gd name="T88" fmla="*/ 604 w 2048"/>
                <a:gd name="T89" fmla="*/ 544 h 2048"/>
                <a:gd name="T90" fmla="*/ 1024 w 2048"/>
                <a:gd name="T91" fmla="*/ 120 h 2048"/>
                <a:gd name="T92" fmla="*/ 1444 w 2048"/>
                <a:gd name="T93" fmla="*/ 544 h 2048"/>
                <a:gd name="T94" fmla="*/ 1024 w 2048"/>
                <a:gd name="T95" fmla="*/ 968 h 2048"/>
                <a:gd name="T96" fmla="*/ 1748 w 2048"/>
                <a:gd name="T97" fmla="*/ 1928 h 2048"/>
                <a:gd name="T98" fmla="*/ 1568 w 2048"/>
                <a:gd name="T99" fmla="*/ 1748 h 2048"/>
                <a:gd name="T100" fmla="*/ 1748 w 2048"/>
                <a:gd name="T101" fmla="*/ 1568 h 2048"/>
                <a:gd name="T102" fmla="*/ 1928 w 2048"/>
                <a:gd name="T103" fmla="*/ 1748 h 2048"/>
                <a:gd name="T104" fmla="*/ 1748 w 2048"/>
                <a:gd name="T105" fmla="*/ 192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48" h="2048">
                  <a:moveTo>
                    <a:pt x="1808" y="1454"/>
                  </a:moveTo>
                  <a:cubicBezTo>
                    <a:pt x="1808" y="1388"/>
                    <a:pt x="1808" y="1388"/>
                    <a:pt x="1808" y="1388"/>
                  </a:cubicBezTo>
                  <a:cubicBezTo>
                    <a:pt x="1808" y="1289"/>
                    <a:pt x="1727" y="1208"/>
                    <a:pt x="1628" y="1208"/>
                  </a:cubicBezTo>
                  <a:cubicBezTo>
                    <a:pt x="1084" y="1208"/>
                    <a:pt x="1084" y="1208"/>
                    <a:pt x="1084" y="1208"/>
                  </a:cubicBezTo>
                  <a:cubicBezTo>
                    <a:pt x="1084" y="1085"/>
                    <a:pt x="1084" y="1085"/>
                    <a:pt x="1084" y="1085"/>
                  </a:cubicBezTo>
                  <a:cubicBezTo>
                    <a:pt x="1354" y="1054"/>
                    <a:pt x="1564" y="824"/>
                    <a:pt x="1564" y="544"/>
                  </a:cubicBezTo>
                  <a:cubicBezTo>
                    <a:pt x="1564" y="244"/>
                    <a:pt x="1322" y="0"/>
                    <a:pt x="1024" y="0"/>
                  </a:cubicBezTo>
                  <a:cubicBezTo>
                    <a:pt x="726" y="0"/>
                    <a:pt x="484" y="244"/>
                    <a:pt x="484" y="544"/>
                  </a:cubicBezTo>
                  <a:cubicBezTo>
                    <a:pt x="484" y="824"/>
                    <a:pt x="694" y="1054"/>
                    <a:pt x="964" y="1085"/>
                  </a:cubicBezTo>
                  <a:cubicBezTo>
                    <a:pt x="964" y="1208"/>
                    <a:pt x="964" y="1208"/>
                    <a:pt x="964" y="1208"/>
                  </a:cubicBezTo>
                  <a:cubicBezTo>
                    <a:pt x="420" y="1208"/>
                    <a:pt x="420" y="1208"/>
                    <a:pt x="420" y="1208"/>
                  </a:cubicBezTo>
                  <a:cubicBezTo>
                    <a:pt x="321" y="1208"/>
                    <a:pt x="240" y="1289"/>
                    <a:pt x="240" y="1388"/>
                  </a:cubicBezTo>
                  <a:cubicBezTo>
                    <a:pt x="240" y="1454"/>
                    <a:pt x="240" y="1454"/>
                    <a:pt x="240" y="1454"/>
                  </a:cubicBezTo>
                  <a:cubicBezTo>
                    <a:pt x="103" y="1482"/>
                    <a:pt x="0" y="1603"/>
                    <a:pt x="0" y="1748"/>
                  </a:cubicBezTo>
                  <a:cubicBezTo>
                    <a:pt x="0" y="1913"/>
                    <a:pt x="135" y="2048"/>
                    <a:pt x="300" y="2048"/>
                  </a:cubicBezTo>
                  <a:cubicBezTo>
                    <a:pt x="465" y="2048"/>
                    <a:pt x="600" y="1913"/>
                    <a:pt x="600" y="1748"/>
                  </a:cubicBezTo>
                  <a:cubicBezTo>
                    <a:pt x="600" y="1603"/>
                    <a:pt x="497" y="1482"/>
                    <a:pt x="360" y="1454"/>
                  </a:cubicBezTo>
                  <a:cubicBezTo>
                    <a:pt x="360" y="1388"/>
                    <a:pt x="360" y="1388"/>
                    <a:pt x="360" y="1388"/>
                  </a:cubicBezTo>
                  <a:cubicBezTo>
                    <a:pt x="360" y="1355"/>
                    <a:pt x="387" y="1328"/>
                    <a:pt x="420" y="1328"/>
                  </a:cubicBezTo>
                  <a:cubicBezTo>
                    <a:pt x="964" y="1328"/>
                    <a:pt x="964" y="1328"/>
                    <a:pt x="964" y="1328"/>
                  </a:cubicBezTo>
                  <a:cubicBezTo>
                    <a:pt x="964" y="1454"/>
                    <a:pt x="964" y="1454"/>
                    <a:pt x="964" y="1454"/>
                  </a:cubicBezTo>
                  <a:cubicBezTo>
                    <a:pt x="827" y="1482"/>
                    <a:pt x="724" y="1603"/>
                    <a:pt x="724" y="1748"/>
                  </a:cubicBezTo>
                  <a:cubicBezTo>
                    <a:pt x="724" y="1913"/>
                    <a:pt x="859" y="2048"/>
                    <a:pt x="1024" y="2048"/>
                  </a:cubicBezTo>
                  <a:cubicBezTo>
                    <a:pt x="1189" y="2048"/>
                    <a:pt x="1324" y="1913"/>
                    <a:pt x="1324" y="1748"/>
                  </a:cubicBezTo>
                  <a:cubicBezTo>
                    <a:pt x="1324" y="1603"/>
                    <a:pt x="1221" y="1482"/>
                    <a:pt x="1084" y="1454"/>
                  </a:cubicBezTo>
                  <a:cubicBezTo>
                    <a:pt x="1084" y="1328"/>
                    <a:pt x="1084" y="1328"/>
                    <a:pt x="1084" y="1328"/>
                  </a:cubicBezTo>
                  <a:cubicBezTo>
                    <a:pt x="1628" y="1328"/>
                    <a:pt x="1628" y="1328"/>
                    <a:pt x="1628" y="1328"/>
                  </a:cubicBezTo>
                  <a:cubicBezTo>
                    <a:pt x="1661" y="1328"/>
                    <a:pt x="1688" y="1355"/>
                    <a:pt x="1688" y="1388"/>
                  </a:cubicBezTo>
                  <a:cubicBezTo>
                    <a:pt x="1688" y="1454"/>
                    <a:pt x="1688" y="1454"/>
                    <a:pt x="1688" y="1454"/>
                  </a:cubicBezTo>
                  <a:cubicBezTo>
                    <a:pt x="1551" y="1482"/>
                    <a:pt x="1448" y="1603"/>
                    <a:pt x="1448" y="1748"/>
                  </a:cubicBezTo>
                  <a:cubicBezTo>
                    <a:pt x="1448" y="1913"/>
                    <a:pt x="1583" y="2048"/>
                    <a:pt x="1748" y="2048"/>
                  </a:cubicBezTo>
                  <a:cubicBezTo>
                    <a:pt x="1913" y="2048"/>
                    <a:pt x="2048" y="1913"/>
                    <a:pt x="2048" y="1748"/>
                  </a:cubicBezTo>
                  <a:cubicBezTo>
                    <a:pt x="2048" y="1603"/>
                    <a:pt x="1945" y="1482"/>
                    <a:pt x="1808" y="1454"/>
                  </a:cubicBezTo>
                  <a:close/>
                  <a:moveTo>
                    <a:pt x="480" y="1748"/>
                  </a:moveTo>
                  <a:cubicBezTo>
                    <a:pt x="480" y="1847"/>
                    <a:pt x="399" y="1928"/>
                    <a:pt x="300" y="1928"/>
                  </a:cubicBezTo>
                  <a:cubicBezTo>
                    <a:pt x="201" y="1928"/>
                    <a:pt x="120" y="1847"/>
                    <a:pt x="120" y="1748"/>
                  </a:cubicBezTo>
                  <a:cubicBezTo>
                    <a:pt x="120" y="1649"/>
                    <a:pt x="201" y="1568"/>
                    <a:pt x="300" y="1568"/>
                  </a:cubicBezTo>
                  <a:cubicBezTo>
                    <a:pt x="399" y="1568"/>
                    <a:pt x="480" y="1649"/>
                    <a:pt x="480" y="1748"/>
                  </a:cubicBezTo>
                  <a:close/>
                  <a:moveTo>
                    <a:pt x="1204" y="1748"/>
                  </a:moveTo>
                  <a:cubicBezTo>
                    <a:pt x="1204" y="1847"/>
                    <a:pt x="1123" y="1928"/>
                    <a:pt x="1024" y="1928"/>
                  </a:cubicBezTo>
                  <a:cubicBezTo>
                    <a:pt x="925" y="1928"/>
                    <a:pt x="844" y="1847"/>
                    <a:pt x="844" y="1748"/>
                  </a:cubicBezTo>
                  <a:cubicBezTo>
                    <a:pt x="844" y="1649"/>
                    <a:pt x="925" y="1568"/>
                    <a:pt x="1024" y="1568"/>
                  </a:cubicBezTo>
                  <a:cubicBezTo>
                    <a:pt x="1123" y="1568"/>
                    <a:pt x="1204" y="1649"/>
                    <a:pt x="1204" y="1748"/>
                  </a:cubicBezTo>
                  <a:close/>
                  <a:moveTo>
                    <a:pt x="1024" y="968"/>
                  </a:moveTo>
                  <a:cubicBezTo>
                    <a:pt x="792" y="968"/>
                    <a:pt x="604" y="778"/>
                    <a:pt x="604" y="544"/>
                  </a:cubicBezTo>
                  <a:cubicBezTo>
                    <a:pt x="604" y="310"/>
                    <a:pt x="792" y="120"/>
                    <a:pt x="1024" y="120"/>
                  </a:cubicBezTo>
                  <a:cubicBezTo>
                    <a:pt x="1256" y="120"/>
                    <a:pt x="1444" y="310"/>
                    <a:pt x="1444" y="544"/>
                  </a:cubicBezTo>
                  <a:cubicBezTo>
                    <a:pt x="1444" y="778"/>
                    <a:pt x="1256" y="968"/>
                    <a:pt x="1024" y="968"/>
                  </a:cubicBezTo>
                  <a:close/>
                  <a:moveTo>
                    <a:pt x="1748" y="1928"/>
                  </a:moveTo>
                  <a:cubicBezTo>
                    <a:pt x="1649" y="1928"/>
                    <a:pt x="1568" y="1847"/>
                    <a:pt x="1568" y="1748"/>
                  </a:cubicBezTo>
                  <a:cubicBezTo>
                    <a:pt x="1568" y="1649"/>
                    <a:pt x="1649" y="1568"/>
                    <a:pt x="1748" y="1568"/>
                  </a:cubicBezTo>
                  <a:cubicBezTo>
                    <a:pt x="1847" y="1568"/>
                    <a:pt x="1928" y="1649"/>
                    <a:pt x="1928" y="1748"/>
                  </a:cubicBezTo>
                  <a:cubicBezTo>
                    <a:pt x="1928" y="1847"/>
                    <a:pt x="1847" y="1928"/>
                    <a:pt x="1748" y="19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cxnSp>
        <p:nvCxnSpPr>
          <p:cNvPr id="66" name="Straight Connector 6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722155" y="3596184"/>
            <a:ext cx="0" cy="705734"/>
          </a:xfrm>
          <a:prstGeom prst="line">
            <a:avLst/>
          </a:prstGeom>
          <a:ln w="19050">
            <a:solidFill>
              <a:srgbClr val="6671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2646492" y="4721818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>
                <a:solidFill>
                  <a:srgbClr val="30353F"/>
                </a:solidFill>
              </a:rPr>
              <a:t>Use Foursquare API to collect Manhattan top-rated food stores data  </a:t>
            </a:r>
          </a:p>
        </p:txBody>
      </p:sp>
      <p:sp>
        <p:nvSpPr>
          <p:cNvPr id="60" name="Oval 5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06955" y="3174046"/>
            <a:ext cx="630400" cy="630398"/>
          </a:xfrm>
          <a:prstGeom prst="ellipse">
            <a:avLst/>
          </a:prstGeom>
          <a:solidFill>
            <a:srgbClr val="667181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3050591" y="4412356"/>
            <a:ext cx="134312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667181"/>
                </a:solidFill>
              </a:rPr>
              <a:t>DATA COLLECTING</a:t>
            </a:r>
          </a:p>
        </p:txBody>
      </p:sp>
      <p:grpSp>
        <p:nvGrpSpPr>
          <p:cNvPr id="93" name="Group 92" descr="This is an icon of three human beings and a clock."/>
          <p:cNvGrpSpPr/>
          <p:nvPr/>
        </p:nvGrpSpPr>
        <p:grpSpPr>
          <a:xfrm>
            <a:off x="3542796" y="3309887"/>
            <a:ext cx="358718" cy="358717"/>
            <a:chOff x="3613150" y="3706813"/>
            <a:chExt cx="420688" cy="420687"/>
          </a:xfrm>
        </p:grpSpPr>
        <p:sp>
          <p:nvSpPr>
            <p:cNvPr id="94" name="Freeform 10"/>
            <p:cNvSpPr>
              <a:spLocks noEditPoints="1"/>
            </p:cNvSpPr>
            <p:nvPr/>
          </p:nvSpPr>
          <p:spPr bwMode="auto">
            <a:xfrm>
              <a:off x="3613150" y="3930650"/>
              <a:ext cx="420688" cy="196850"/>
            </a:xfrm>
            <a:custGeom>
              <a:avLst/>
              <a:gdLst>
                <a:gd name="T0" fmla="*/ 1823 w 2048"/>
                <a:gd name="T1" fmla="*/ 528 h 960"/>
                <a:gd name="T2" fmla="*/ 1928 w 2048"/>
                <a:gd name="T3" fmla="*/ 300 h 960"/>
                <a:gd name="T4" fmla="*/ 1628 w 2048"/>
                <a:gd name="T5" fmla="*/ 0 h 960"/>
                <a:gd name="T6" fmla="*/ 1324 w 2048"/>
                <a:gd name="T7" fmla="*/ 300 h 960"/>
                <a:gd name="T8" fmla="*/ 1432 w 2048"/>
                <a:gd name="T9" fmla="*/ 528 h 960"/>
                <a:gd name="T10" fmla="*/ 1324 w 2048"/>
                <a:gd name="T11" fmla="*/ 606 h 960"/>
                <a:gd name="T12" fmla="*/ 1219 w 2048"/>
                <a:gd name="T13" fmla="*/ 528 h 960"/>
                <a:gd name="T14" fmla="*/ 1324 w 2048"/>
                <a:gd name="T15" fmla="*/ 300 h 960"/>
                <a:gd name="T16" fmla="*/ 1024 w 2048"/>
                <a:gd name="T17" fmla="*/ 0 h 960"/>
                <a:gd name="T18" fmla="*/ 724 w 2048"/>
                <a:gd name="T19" fmla="*/ 300 h 960"/>
                <a:gd name="T20" fmla="*/ 829 w 2048"/>
                <a:gd name="T21" fmla="*/ 528 h 960"/>
                <a:gd name="T22" fmla="*/ 724 w 2048"/>
                <a:gd name="T23" fmla="*/ 606 h 960"/>
                <a:gd name="T24" fmla="*/ 619 w 2048"/>
                <a:gd name="T25" fmla="*/ 528 h 960"/>
                <a:gd name="T26" fmla="*/ 724 w 2048"/>
                <a:gd name="T27" fmla="*/ 300 h 960"/>
                <a:gd name="T28" fmla="*/ 424 w 2048"/>
                <a:gd name="T29" fmla="*/ 0 h 960"/>
                <a:gd name="T30" fmla="*/ 124 w 2048"/>
                <a:gd name="T31" fmla="*/ 300 h 960"/>
                <a:gd name="T32" fmla="*/ 229 w 2048"/>
                <a:gd name="T33" fmla="*/ 527 h 960"/>
                <a:gd name="T34" fmla="*/ 0 w 2048"/>
                <a:gd name="T35" fmla="*/ 900 h 960"/>
                <a:gd name="T36" fmla="*/ 60 w 2048"/>
                <a:gd name="T37" fmla="*/ 960 h 960"/>
                <a:gd name="T38" fmla="*/ 1988 w 2048"/>
                <a:gd name="T39" fmla="*/ 960 h 960"/>
                <a:gd name="T40" fmla="*/ 2048 w 2048"/>
                <a:gd name="T41" fmla="*/ 900 h 960"/>
                <a:gd name="T42" fmla="*/ 1823 w 2048"/>
                <a:gd name="T43" fmla="*/ 528 h 960"/>
                <a:gd name="T44" fmla="*/ 424 w 2048"/>
                <a:gd name="T45" fmla="*/ 120 h 960"/>
                <a:gd name="T46" fmla="*/ 604 w 2048"/>
                <a:gd name="T47" fmla="*/ 300 h 960"/>
                <a:gd name="T48" fmla="*/ 424 w 2048"/>
                <a:gd name="T49" fmla="*/ 480 h 960"/>
                <a:gd name="T50" fmla="*/ 244 w 2048"/>
                <a:gd name="T51" fmla="*/ 300 h 960"/>
                <a:gd name="T52" fmla="*/ 424 w 2048"/>
                <a:gd name="T53" fmla="*/ 120 h 960"/>
                <a:gd name="T54" fmla="*/ 608 w 2048"/>
                <a:gd name="T55" fmla="*/ 840 h 960"/>
                <a:gd name="T56" fmla="*/ 126 w 2048"/>
                <a:gd name="T57" fmla="*/ 840 h 960"/>
                <a:gd name="T58" fmla="*/ 424 w 2048"/>
                <a:gd name="T59" fmla="*/ 600 h 960"/>
                <a:gd name="T60" fmla="*/ 652 w 2048"/>
                <a:gd name="T61" fmla="*/ 705 h 960"/>
                <a:gd name="T62" fmla="*/ 608 w 2048"/>
                <a:gd name="T63" fmla="*/ 840 h 960"/>
                <a:gd name="T64" fmla="*/ 1024 w 2048"/>
                <a:gd name="T65" fmla="*/ 120 h 960"/>
                <a:gd name="T66" fmla="*/ 1204 w 2048"/>
                <a:gd name="T67" fmla="*/ 300 h 960"/>
                <a:gd name="T68" fmla="*/ 1024 w 2048"/>
                <a:gd name="T69" fmla="*/ 480 h 960"/>
                <a:gd name="T70" fmla="*/ 844 w 2048"/>
                <a:gd name="T71" fmla="*/ 300 h 960"/>
                <a:gd name="T72" fmla="*/ 1024 w 2048"/>
                <a:gd name="T73" fmla="*/ 120 h 960"/>
                <a:gd name="T74" fmla="*/ 730 w 2048"/>
                <a:gd name="T75" fmla="*/ 840 h 960"/>
                <a:gd name="T76" fmla="*/ 1024 w 2048"/>
                <a:gd name="T77" fmla="*/ 600 h 960"/>
                <a:gd name="T78" fmla="*/ 1318 w 2048"/>
                <a:gd name="T79" fmla="*/ 840 h 960"/>
                <a:gd name="T80" fmla="*/ 730 w 2048"/>
                <a:gd name="T81" fmla="*/ 840 h 960"/>
                <a:gd name="T82" fmla="*/ 1628 w 2048"/>
                <a:gd name="T83" fmla="*/ 120 h 960"/>
                <a:gd name="T84" fmla="*/ 1808 w 2048"/>
                <a:gd name="T85" fmla="*/ 300 h 960"/>
                <a:gd name="T86" fmla="*/ 1628 w 2048"/>
                <a:gd name="T87" fmla="*/ 480 h 960"/>
                <a:gd name="T88" fmla="*/ 1444 w 2048"/>
                <a:gd name="T89" fmla="*/ 300 h 960"/>
                <a:gd name="T90" fmla="*/ 1628 w 2048"/>
                <a:gd name="T91" fmla="*/ 120 h 960"/>
                <a:gd name="T92" fmla="*/ 1440 w 2048"/>
                <a:gd name="T93" fmla="*/ 840 h 960"/>
                <a:gd name="T94" fmla="*/ 1396 w 2048"/>
                <a:gd name="T95" fmla="*/ 705 h 960"/>
                <a:gd name="T96" fmla="*/ 1628 w 2048"/>
                <a:gd name="T97" fmla="*/ 600 h 960"/>
                <a:gd name="T98" fmla="*/ 1922 w 2048"/>
                <a:gd name="T99" fmla="*/ 840 h 960"/>
                <a:gd name="T100" fmla="*/ 1440 w 2048"/>
                <a:gd name="T101" fmla="*/ 84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48" h="960">
                  <a:moveTo>
                    <a:pt x="1823" y="528"/>
                  </a:moveTo>
                  <a:cubicBezTo>
                    <a:pt x="1887" y="473"/>
                    <a:pt x="1928" y="391"/>
                    <a:pt x="1928" y="300"/>
                  </a:cubicBezTo>
                  <a:cubicBezTo>
                    <a:pt x="1928" y="135"/>
                    <a:pt x="1793" y="0"/>
                    <a:pt x="1628" y="0"/>
                  </a:cubicBezTo>
                  <a:cubicBezTo>
                    <a:pt x="1462" y="0"/>
                    <a:pt x="1324" y="134"/>
                    <a:pt x="1324" y="300"/>
                  </a:cubicBezTo>
                  <a:cubicBezTo>
                    <a:pt x="1324" y="387"/>
                    <a:pt x="1362" y="469"/>
                    <a:pt x="1432" y="528"/>
                  </a:cubicBezTo>
                  <a:cubicBezTo>
                    <a:pt x="1392" y="548"/>
                    <a:pt x="1355" y="575"/>
                    <a:pt x="1324" y="606"/>
                  </a:cubicBezTo>
                  <a:cubicBezTo>
                    <a:pt x="1293" y="575"/>
                    <a:pt x="1258" y="549"/>
                    <a:pt x="1219" y="528"/>
                  </a:cubicBezTo>
                  <a:cubicBezTo>
                    <a:pt x="1283" y="473"/>
                    <a:pt x="1324" y="391"/>
                    <a:pt x="1324" y="300"/>
                  </a:cubicBezTo>
                  <a:cubicBezTo>
                    <a:pt x="1324" y="135"/>
                    <a:pt x="1189" y="0"/>
                    <a:pt x="1024" y="0"/>
                  </a:cubicBezTo>
                  <a:cubicBezTo>
                    <a:pt x="859" y="0"/>
                    <a:pt x="724" y="135"/>
                    <a:pt x="724" y="300"/>
                  </a:cubicBezTo>
                  <a:cubicBezTo>
                    <a:pt x="724" y="391"/>
                    <a:pt x="765" y="473"/>
                    <a:pt x="829" y="528"/>
                  </a:cubicBezTo>
                  <a:cubicBezTo>
                    <a:pt x="790" y="548"/>
                    <a:pt x="755" y="575"/>
                    <a:pt x="724" y="606"/>
                  </a:cubicBezTo>
                  <a:cubicBezTo>
                    <a:pt x="693" y="574"/>
                    <a:pt x="658" y="548"/>
                    <a:pt x="619" y="528"/>
                  </a:cubicBezTo>
                  <a:cubicBezTo>
                    <a:pt x="683" y="473"/>
                    <a:pt x="724" y="391"/>
                    <a:pt x="724" y="300"/>
                  </a:cubicBezTo>
                  <a:cubicBezTo>
                    <a:pt x="724" y="135"/>
                    <a:pt x="589" y="0"/>
                    <a:pt x="424" y="0"/>
                  </a:cubicBezTo>
                  <a:cubicBezTo>
                    <a:pt x="259" y="0"/>
                    <a:pt x="124" y="135"/>
                    <a:pt x="124" y="300"/>
                  </a:cubicBezTo>
                  <a:cubicBezTo>
                    <a:pt x="124" y="391"/>
                    <a:pt x="165" y="472"/>
                    <a:pt x="229" y="527"/>
                  </a:cubicBezTo>
                  <a:cubicBezTo>
                    <a:pt x="93" y="597"/>
                    <a:pt x="0" y="738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70" y="960"/>
                    <a:pt x="194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9"/>
                    <a:pt x="1957" y="598"/>
                    <a:pt x="1823" y="528"/>
                  </a:cubicBezTo>
                  <a:close/>
                  <a:moveTo>
                    <a:pt x="424" y="120"/>
                  </a:moveTo>
                  <a:cubicBezTo>
                    <a:pt x="523" y="120"/>
                    <a:pt x="604" y="201"/>
                    <a:pt x="604" y="300"/>
                  </a:cubicBezTo>
                  <a:cubicBezTo>
                    <a:pt x="604" y="399"/>
                    <a:pt x="523" y="480"/>
                    <a:pt x="424" y="480"/>
                  </a:cubicBezTo>
                  <a:cubicBezTo>
                    <a:pt x="325" y="480"/>
                    <a:pt x="244" y="399"/>
                    <a:pt x="244" y="300"/>
                  </a:cubicBezTo>
                  <a:cubicBezTo>
                    <a:pt x="244" y="201"/>
                    <a:pt x="325" y="120"/>
                    <a:pt x="424" y="120"/>
                  </a:cubicBezTo>
                  <a:close/>
                  <a:moveTo>
                    <a:pt x="608" y="840"/>
                  </a:moveTo>
                  <a:cubicBezTo>
                    <a:pt x="126" y="840"/>
                    <a:pt x="126" y="840"/>
                    <a:pt x="126" y="840"/>
                  </a:cubicBezTo>
                  <a:cubicBezTo>
                    <a:pt x="154" y="703"/>
                    <a:pt x="277" y="600"/>
                    <a:pt x="424" y="600"/>
                  </a:cubicBezTo>
                  <a:cubicBezTo>
                    <a:pt x="512" y="600"/>
                    <a:pt x="595" y="639"/>
                    <a:pt x="652" y="705"/>
                  </a:cubicBezTo>
                  <a:cubicBezTo>
                    <a:pt x="630" y="746"/>
                    <a:pt x="615" y="792"/>
                    <a:pt x="608" y="840"/>
                  </a:cubicBezTo>
                  <a:close/>
                  <a:moveTo>
                    <a:pt x="1024" y="120"/>
                  </a:moveTo>
                  <a:cubicBezTo>
                    <a:pt x="1123" y="120"/>
                    <a:pt x="1204" y="201"/>
                    <a:pt x="1204" y="300"/>
                  </a:cubicBezTo>
                  <a:cubicBezTo>
                    <a:pt x="1204" y="399"/>
                    <a:pt x="1123" y="480"/>
                    <a:pt x="1024" y="480"/>
                  </a:cubicBezTo>
                  <a:cubicBezTo>
                    <a:pt x="925" y="480"/>
                    <a:pt x="844" y="399"/>
                    <a:pt x="844" y="300"/>
                  </a:cubicBezTo>
                  <a:cubicBezTo>
                    <a:pt x="844" y="201"/>
                    <a:pt x="925" y="120"/>
                    <a:pt x="1024" y="120"/>
                  </a:cubicBezTo>
                  <a:close/>
                  <a:moveTo>
                    <a:pt x="730" y="840"/>
                  </a:moveTo>
                  <a:cubicBezTo>
                    <a:pt x="758" y="703"/>
                    <a:pt x="879" y="600"/>
                    <a:pt x="1024" y="600"/>
                  </a:cubicBezTo>
                  <a:cubicBezTo>
                    <a:pt x="1169" y="600"/>
                    <a:pt x="1290" y="703"/>
                    <a:pt x="1318" y="840"/>
                  </a:cubicBezTo>
                  <a:cubicBezTo>
                    <a:pt x="1298" y="840"/>
                    <a:pt x="755" y="840"/>
                    <a:pt x="730" y="840"/>
                  </a:cubicBezTo>
                  <a:close/>
                  <a:moveTo>
                    <a:pt x="1628" y="120"/>
                  </a:moveTo>
                  <a:cubicBezTo>
                    <a:pt x="1727" y="120"/>
                    <a:pt x="1808" y="201"/>
                    <a:pt x="1808" y="300"/>
                  </a:cubicBezTo>
                  <a:cubicBezTo>
                    <a:pt x="1808" y="399"/>
                    <a:pt x="1727" y="480"/>
                    <a:pt x="1628" y="480"/>
                  </a:cubicBezTo>
                  <a:cubicBezTo>
                    <a:pt x="1528" y="480"/>
                    <a:pt x="1444" y="398"/>
                    <a:pt x="1444" y="300"/>
                  </a:cubicBezTo>
                  <a:cubicBezTo>
                    <a:pt x="1444" y="202"/>
                    <a:pt x="1528" y="120"/>
                    <a:pt x="1628" y="120"/>
                  </a:cubicBezTo>
                  <a:close/>
                  <a:moveTo>
                    <a:pt x="1440" y="840"/>
                  </a:moveTo>
                  <a:cubicBezTo>
                    <a:pt x="1433" y="792"/>
                    <a:pt x="1418" y="747"/>
                    <a:pt x="1396" y="705"/>
                  </a:cubicBezTo>
                  <a:cubicBezTo>
                    <a:pt x="1453" y="640"/>
                    <a:pt x="1539" y="600"/>
                    <a:pt x="1628" y="600"/>
                  </a:cubicBezTo>
                  <a:cubicBezTo>
                    <a:pt x="1773" y="600"/>
                    <a:pt x="1894" y="703"/>
                    <a:pt x="1922" y="840"/>
                  </a:cubicBezTo>
                  <a:lnTo>
                    <a:pt x="144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5" name="Freeform 11"/>
            <p:cNvSpPr>
              <a:spLocks/>
            </p:cNvSpPr>
            <p:nvPr/>
          </p:nvSpPr>
          <p:spPr bwMode="auto">
            <a:xfrm>
              <a:off x="3784600" y="3768725"/>
              <a:ext cx="101600" cy="74612"/>
            </a:xfrm>
            <a:custGeom>
              <a:avLst/>
              <a:gdLst>
                <a:gd name="T0" fmla="*/ 468 w 492"/>
                <a:gd name="T1" fmla="*/ 24 h 366"/>
                <a:gd name="T2" fmla="*/ 384 w 492"/>
                <a:gd name="T3" fmla="*/ 24 h 366"/>
                <a:gd name="T4" fmla="*/ 186 w 492"/>
                <a:gd name="T5" fmla="*/ 221 h 366"/>
                <a:gd name="T6" fmla="*/ 108 w 492"/>
                <a:gd name="T7" fmla="*/ 144 h 366"/>
                <a:gd name="T8" fmla="*/ 24 w 492"/>
                <a:gd name="T9" fmla="*/ 144 h 366"/>
                <a:gd name="T10" fmla="*/ 24 w 492"/>
                <a:gd name="T11" fmla="*/ 228 h 366"/>
                <a:gd name="T12" fmla="*/ 144 w 492"/>
                <a:gd name="T13" fmla="*/ 348 h 366"/>
                <a:gd name="T14" fmla="*/ 186 w 492"/>
                <a:gd name="T15" fmla="*/ 366 h 366"/>
                <a:gd name="T16" fmla="*/ 228 w 492"/>
                <a:gd name="T17" fmla="*/ 348 h 366"/>
                <a:gd name="T18" fmla="*/ 468 w 492"/>
                <a:gd name="T19" fmla="*/ 108 h 366"/>
                <a:gd name="T20" fmla="*/ 468 w 492"/>
                <a:gd name="T21" fmla="*/ 24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366">
                  <a:moveTo>
                    <a:pt x="468" y="24"/>
                  </a:moveTo>
                  <a:cubicBezTo>
                    <a:pt x="445" y="0"/>
                    <a:pt x="407" y="0"/>
                    <a:pt x="384" y="24"/>
                  </a:cubicBezTo>
                  <a:cubicBezTo>
                    <a:pt x="186" y="221"/>
                    <a:pt x="186" y="221"/>
                    <a:pt x="186" y="221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85" y="120"/>
                    <a:pt x="47" y="120"/>
                    <a:pt x="24" y="144"/>
                  </a:cubicBezTo>
                  <a:cubicBezTo>
                    <a:pt x="0" y="167"/>
                    <a:pt x="0" y="205"/>
                    <a:pt x="24" y="228"/>
                  </a:cubicBezTo>
                  <a:cubicBezTo>
                    <a:pt x="144" y="348"/>
                    <a:pt x="144" y="348"/>
                    <a:pt x="144" y="348"/>
                  </a:cubicBezTo>
                  <a:cubicBezTo>
                    <a:pt x="155" y="360"/>
                    <a:pt x="171" y="366"/>
                    <a:pt x="186" y="366"/>
                  </a:cubicBezTo>
                  <a:cubicBezTo>
                    <a:pt x="201" y="366"/>
                    <a:pt x="217" y="360"/>
                    <a:pt x="228" y="348"/>
                  </a:cubicBezTo>
                  <a:cubicBezTo>
                    <a:pt x="468" y="108"/>
                    <a:pt x="468" y="108"/>
                    <a:pt x="468" y="108"/>
                  </a:cubicBezTo>
                  <a:cubicBezTo>
                    <a:pt x="492" y="85"/>
                    <a:pt x="492" y="47"/>
                    <a:pt x="468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6" name="Freeform 12"/>
            <p:cNvSpPr>
              <a:spLocks noEditPoints="1"/>
            </p:cNvSpPr>
            <p:nvPr/>
          </p:nvSpPr>
          <p:spPr bwMode="auto">
            <a:xfrm>
              <a:off x="3736975" y="3706813"/>
              <a:ext cx="198438" cy="198437"/>
            </a:xfrm>
            <a:custGeom>
              <a:avLst/>
              <a:gdLst>
                <a:gd name="T0" fmla="*/ 480 w 964"/>
                <a:gd name="T1" fmla="*/ 0 h 968"/>
                <a:gd name="T2" fmla="*/ 0 w 964"/>
                <a:gd name="T3" fmla="*/ 484 h 968"/>
                <a:gd name="T4" fmla="*/ 480 w 964"/>
                <a:gd name="T5" fmla="*/ 968 h 968"/>
                <a:gd name="T6" fmla="*/ 964 w 964"/>
                <a:gd name="T7" fmla="*/ 484 h 968"/>
                <a:gd name="T8" fmla="*/ 480 w 964"/>
                <a:gd name="T9" fmla="*/ 0 h 968"/>
                <a:gd name="T10" fmla="*/ 480 w 964"/>
                <a:gd name="T11" fmla="*/ 848 h 968"/>
                <a:gd name="T12" fmla="*/ 120 w 964"/>
                <a:gd name="T13" fmla="*/ 484 h 968"/>
                <a:gd name="T14" fmla="*/ 480 w 964"/>
                <a:gd name="T15" fmla="*/ 120 h 968"/>
                <a:gd name="T16" fmla="*/ 844 w 964"/>
                <a:gd name="T17" fmla="*/ 484 h 968"/>
                <a:gd name="T18" fmla="*/ 480 w 964"/>
                <a:gd name="T19" fmla="*/ 848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4" h="968">
                  <a:moveTo>
                    <a:pt x="480" y="0"/>
                  </a:moveTo>
                  <a:cubicBezTo>
                    <a:pt x="215" y="0"/>
                    <a:pt x="0" y="217"/>
                    <a:pt x="0" y="484"/>
                  </a:cubicBezTo>
                  <a:cubicBezTo>
                    <a:pt x="0" y="751"/>
                    <a:pt x="215" y="968"/>
                    <a:pt x="480" y="968"/>
                  </a:cubicBezTo>
                  <a:cubicBezTo>
                    <a:pt x="745" y="968"/>
                    <a:pt x="964" y="750"/>
                    <a:pt x="964" y="484"/>
                  </a:cubicBezTo>
                  <a:cubicBezTo>
                    <a:pt x="964" y="219"/>
                    <a:pt x="746" y="0"/>
                    <a:pt x="480" y="0"/>
                  </a:cubicBezTo>
                  <a:close/>
                  <a:moveTo>
                    <a:pt x="480" y="848"/>
                  </a:moveTo>
                  <a:cubicBezTo>
                    <a:pt x="281" y="848"/>
                    <a:pt x="120" y="685"/>
                    <a:pt x="120" y="484"/>
                  </a:cubicBezTo>
                  <a:cubicBezTo>
                    <a:pt x="120" y="283"/>
                    <a:pt x="281" y="120"/>
                    <a:pt x="480" y="120"/>
                  </a:cubicBezTo>
                  <a:cubicBezTo>
                    <a:pt x="677" y="120"/>
                    <a:pt x="844" y="287"/>
                    <a:pt x="844" y="484"/>
                  </a:cubicBezTo>
                  <a:cubicBezTo>
                    <a:pt x="844" y="681"/>
                    <a:pt x="677" y="848"/>
                    <a:pt x="480" y="8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cxnSp>
        <p:nvCxnSpPr>
          <p:cNvPr id="65" name="Straight Connector 6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875965" y="2679815"/>
            <a:ext cx="0" cy="705734"/>
          </a:xfrm>
          <a:prstGeom prst="line">
            <a:avLst/>
          </a:prstGeom>
          <a:ln w="19050">
            <a:solidFill>
              <a:srgbClr val="98A3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Oval 6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60765" y="3174046"/>
            <a:ext cx="630400" cy="630398"/>
          </a:xfrm>
          <a:prstGeom prst="ellipse">
            <a:avLst/>
          </a:prstGeom>
          <a:solidFill>
            <a:srgbClr val="98A3AD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4800302" y="1799313"/>
            <a:ext cx="2151326" cy="10772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>
                <a:solidFill>
                  <a:srgbClr val="30353F"/>
                </a:solidFill>
              </a:rPr>
              <a:t>Use Google Geocode API to do the transformation between the address and coordinate in order to prepare the </a:t>
            </a:r>
            <a:r>
              <a:rPr lang="en-US" sz="1400" dirty="0" err="1">
                <a:solidFill>
                  <a:srgbClr val="30353F"/>
                </a:solidFill>
              </a:rPr>
              <a:t>onehot</a:t>
            </a:r>
            <a:r>
              <a:rPr lang="en-US" sz="1400" dirty="0">
                <a:solidFill>
                  <a:srgbClr val="30353F"/>
                </a:solidFill>
              </a:rPr>
              <a:t> dataset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5181225" y="1489851"/>
            <a:ext cx="1389484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98A3AD"/>
                </a:solidFill>
              </a:rPr>
              <a:t>DATA WRANGLING</a:t>
            </a:r>
          </a:p>
        </p:txBody>
      </p:sp>
      <p:pic>
        <p:nvPicPr>
          <p:cNvPr id="99" name="Picture 98" descr="This is an icon of a human being. 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6588" y="3330620"/>
            <a:ext cx="278755" cy="317251"/>
          </a:xfrm>
          <a:prstGeom prst="rect">
            <a:avLst/>
          </a:prstGeom>
        </p:spPr>
      </p:pic>
      <p:sp>
        <p:nvSpPr>
          <p:cNvPr id="103" name="Freeform 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72FD61-A278-4E69-85DE-75B38C250625}"/>
              </a:ext>
            </a:extLst>
          </p:cNvPr>
          <p:cNvSpPr txBox="1"/>
          <p:nvPr/>
        </p:nvSpPr>
        <p:spPr>
          <a:xfrm>
            <a:off x="4338311" y="165381"/>
            <a:ext cx="3515386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PROJECT TIMELINE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028B554-C211-4B28-93B1-C6D82314B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9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AD77782-A8A3-D242-9216-627AE01B244F}"/>
              </a:ext>
            </a:extLst>
          </p:cNvPr>
          <p:cNvSpPr txBox="1"/>
          <p:nvPr/>
        </p:nvSpPr>
        <p:spPr>
          <a:xfrm>
            <a:off x="10084755" y="1721664"/>
            <a:ext cx="1012650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43CDD9"/>
                </a:solidFill>
              </a:rPr>
              <a:t>FINAL RESULT</a:t>
            </a:r>
          </a:p>
        </p:txBody>
      </p:sp>
    </p:spTree>
    <p:extLst>
      <p:ext uri="{BB962C8B-B14F-4D97-AF65-F5344CB8AC3E}">
        <p14:creationId xmlns:p14="http://schemas.microsoft.com/office/powerpoint/2010/main" val="1708956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3112813" y="165381"/>
            <a:ext cx="5966378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NEIGHBORHOOD CANDIDATES</a:t>
            </a:r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247C4C-651E-024B-B74C-4BD09A8C1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937" y="1808552"/>
            <a:ext cx="6203054" cy="3731413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2FBF10AC-3F0E-C14F-8452-78106A73B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5208" y="956932"/>
            <a:ext cx="4956791" cy="5351720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A488B0B8-51F7-0844-99D9-6C7655ECF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64744" y="1808552"/>
            <a:ext cx="1620450" cy="16204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Freeform 34" descr="This image is an icon of three human beings and a circle. ">
            <a:extLst>
              <a:ext uri="{FF2B5EF4-FFF2-40B4-BE49-F238E27FC236}">
                <a16:creationId xmlns:a16="http://schemas.microsoft.com/office/drawing/2014/main" id="{88887E90-A31A-774F-8D4A-0525C7DADDE2}"/>
              </a:ext>
            </a:extLst>
          </p:cNvPr>
          <p:cNvSpPr>
            <a:spLocks noEditPoints="1"/>
          </p:cNvSpPr>
          <p:nvPr/>
        </p:nvSpPr>
        <p:spPr bwMode="auto">
          <a:xfrm>
            <a:off x="9402131" y="2270319"/>
            <a:ext cx="750772" cy="753618"/>
          </a:xfrm>
          <a:custGeom>
            <a:avLst/>
            <a:gdLst>
              <a:gd name="T0" fmla="*/ 1924 w 2048"/>
              <a:gd name="T1" fmla="*/ 300 h 2048"/>
              <a:gd name="T2" fmla="*/ 1324 w 2048"/>
              <a:gd name="T3" fmla="*/ 300 h 2048"/>
              <a:gd name="T4" fmla="*/ 1024 w 2048"/>
              <a:gd name="T5" fmla="*/ 240 h 2048"/>
              <a:gd name="T6" fmla="*/ 720 w 2048"/>
              <a:gd name="T7" fmla="*/ 300 h 2048"/>
              <a:gd name="T8" fmla="*/ 120 w 2048"/>
              <a:gd name="T9" fmla="*/ 300 h 2048"/>
              <a:gd name="T10" fmla="*/ 0 w 2048"/>
              <a:gd name="T11" fmla="*/ 900 h 2048"/>
              <a:gd name="T12" fmla="*/ 242 w 2048"/>
              <a:gd name="T13" fmla="*/ 960 h 2048"/>
              <a:gd name="T14" fmla="*/ 689 w 2048"/>
              <a:gd name="T15" fmla="*/ 1730 h 2048"/>
              <a:gd name="T16" fmla="*/ 660 w 2048"/>
              <a:gd name="T17" fmla="*/ 2048 h 2048"/>
              <a:gd name="T18" fmla="*/ 1444 w 2048"/>
              <a:gd name="T19" fmla="*/ 1988 h 2048"/>
              <a:gd name="T20" fmla="*/ 1804 w 2048"/>
              <a:gd name="T21" fmla="*/ 1020 h 2048"/>
              <a:gd name="T22" fmla="*/ 1988 w 2048"/>
              <a:gd name="T23" fmla="*/ 960 h 2048"/>
              <a:gd name="T24" fmla="*/ 1819 w 2048"/>
              <a:gd name="T25" fmla="*/ 527 h 2048"/>
              <a:gd name="T26" fmla="*/ 1804 w 2048"/>
              <a:gd name="T27" fmla="*/ 300 h 2048"/>
              <a:gd name="T28" fmla="*/ 1444 w 2048"/>
              <a:gd name="T29" fmla="*/ 300 h 2048"/>
              <a:gd name="T30" fmla="*/ 420 w 2048"/>
              <a:gd name="T31" fmla="*/ 120 h 2048"/>
              <a:gd name="T32" fmla="*/ 420 w 2048"/>
              <a:gd name="T33" fmla="*/ 480 h 2048"/>
              <a:gd name="T34" fmla="*/ 420 w 2048"/>
              <a:gd name="T35" fmla="*/ 120 h 2048"/>
              <a:gd name="T36" fmla="*/ 420 w 2048"/>
              <a:gd name="T37" fmla="*/ 600 h 2048"/>
              <a:gd name="T38" fmla="*/ 126 w 2048"/>
              <a:gd name="T39" fmla="*/ 840 h 2048"/>
              <a:gd name="T40" fmla="*/ 1024 w 2048"/>
              <a:gd name="T41" fmla="*/ 1684 h 2048"/>
              <a:gd name="T42" fmla="*/ 726 w 2048"/>
              <a:gd name="T43" fmla="*/ 1928 h 2048"/>
              <a:gd name="T44" fmla="*/ 1024 w 2048"/>
              <a:gd name="T45" fmla="*/ 1204 h 2048"/>
              <a:gd name="T46" fmla="*/ 1024 w 2048"/>
              <a:gd name="T47" fmla="*/ 1564 h 2048"/>
              <a:gd name="T48" fmla="*/ 1263 w 2048"/>
              <a:gd name="T49" fmla="*/ 1639 h 2048"/>
              <a:gd name="T50" fmla="*/ 1324 w 2048"/>
              <a:gd name="T51" fmla="*/ 1384 h 2048"/>
              <a:gd name="T52" fmla="*/ 720 w 2048"/>
              <a:gd name="T53" fmla="*/ 1384 h 2048"/>
              <a:gd name="T54" fmla="*/ 828 w 2048"/>
              <a:gd name="T55" fmla="*/ 1613 h 2048"/>
              <a:gd name="T56" fmla="*/ 360 w 2048"/>
              <a:gd name="T57" fmla="*/ 1020 h 2048"/>
              <a:gd name="T58" fmla="*/ 780 w 2048"/>
              <a:gd name="T59" fmla="*/ 960 h 2048"/>
              <a:gd name="T60" fmla="*/ 615 w 2048"/>
              <a:gd name="T61" fmla="*/ 528 h 2048"/>
              <a:gd name="T62" fmla="*/ 1024 w 2048"/>
              <a:gd name="T63" fmla="*/ 360 h 2048"/>
              <a:gd name="T64" fmla="*/ 1429 w 2048"/>
              <a:gd name="T65" fmla="*/ 528 h 2048"/>
              <a:gd name="T66" fmla="*/ 1264 w 2048"/>
              <a:gd name="T67" fmla="*/ 960 h 2048"/>
              <a:gd name="T68" fmla="*/ 1684 w 2048"/>
              <a:gd name="T69" fmla="*/ 1020 h 2048"/>
              <a:gd name="T70" fmla="*/ 1330 w 2048"/>
              <a:gd name="T71" fmla="*/ 840 h 2048"/>
              <a:gd name="T72" fmla="*/ 1922 w 2048"/>
              <a:gd name="T73" fmla="*/ 840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048" h="2048">
                <a:moveTo>
                  <a:pt x="1819" y="527"/>
                </a:moveTo>
                <a:cubicBezTo>
                  <a:pt x="1883" y="472"/>
                  <a:pt x="1924" y="391"/>
                  <a:pt x="1924" y="300"/>
                </a:cubicBezTo>
                <a:cubicBezTo>
                  <a:pt x="1924" y="135"/>
                  <a:pt x="1789" y="0"/>
                  <a:pt x="1624" y="0"/>
                </a:cubicBezTo>
                <a:cubicBezTo>
                  <a:pt x="1459" y="0"/>
                  <a:pt x="1324" y="135"/>
                  <a:pt x="1324" y="300"/>
                </a:cubicBezTo>
                <a:cubicBezTo>
                  <a:pt x="1324" y="300"/>
                  <a:pt x="1324" y="300"/>
                  <a:pt x="1324" y="300"/>
                </a:cubicBezTo>
                <a:cubicBezTo>
                  <a:pt x="1229" y="261"/>
                  <a:pt x="1128" y="240"/>
                  <a:pt x="1024" y="240"/>
                </a:cubicBezTo>
                <a:cubicBezTo>
                  <a:pt x="920" y="240"/>
                  <a:pt x="816" y="261"/>
                  <a:pt x="720" y="301"/>
                </a:cubicBezTo>
                <a:cubicBezTo>
                  <a:pt x="720" y="300"/>
                  <a:pt x="720" y="300"/>
                  <a:pt x="720" y="300"/>
                </a:cubicBezTo>
                <a:cubicBezTo>
                  <a:pt x="720" y="135"/>
                  <a:pt x="585" y="0"/>
                  <a:pt x="420" y="0"/>
                </a:cubicBezTo>
                <a:cubicBezTo>
                  <a:pt x="255" y="0"/>
                  <a:pt x="120" y="135"/>
                  <a:pt x="120" y="300"/>
                </a:cubicBezTo>
                <a:cubicBezTo>
                  <a:pt x="120" y="391"/>
                  <a:pt x="161" y="473"/>
                  <a:pt x="225" y="528"/>
                </a:cubicBezTo>
                <a:cubicBezTo>
                  <a:pt x="91" y="598"/>
                  <a:pt x="0" y="739"/>
                  <a:pt x="0" y="900"/>
                </a:cubicBezTo>
                <a:cubicBezTo>
                  <a:pt x="0" y="933"/>
                  <a:pt x="27" y="960"/>
                  <a:pt x="60" y="960"/>
                </a:cubicBezTo>
                <a:cubicBezTo>
                  <a:pt x="242" y="960"/>
                  <a:pt x="242" y="960"/>
                  <a:pt x="242" y="960"/>
                </a:cubicBezTo>
                <a:cubicBezTo>
                  <a:pt x="241" y="980"/>
                  <a:pt x="240" y="1000"/>
                  <a:pt x="240" y="1020"/>
                </a:cubicBezTo>
                <a:cubicBezTo>
                  <a:pt x="240" y="1337"/>
                  <a:pt x="429" y="1608"/>
                  <a:pt x="689" y="1730"/>
                </a:cubicBezTo>
                <a:cubicBezTo>
                  <a:pt x="631" y="1804"/>
                  <a:pt x="600" y="1894"/>
                  <a:pt x="600" y="1988"/>
                </a:cubicBezTo>
                <a:cubicBezTo>
                  <a:pt x="600" y="2021"/>
                  <a:pt x="627" y="2048"/>
                  <a:pt x="660" y="2048"/>
                </a:cubicBezTo>
                <a:cubicBezTo>
                  <a:pt x="1384" y="2048"/>
                  <a:pt x="1384" y="2048"/>
                  <a:pt x="1384" y="2048"/>
                </a:cubicBezTo>
                <a:cubicBezTo>
                  <a:pt x="1417" y="2048"/>
                  <a:pt x="1444" y="2021"/>
                  <a:pt x="1444" y="1988"/>
                </a:cubicBezTo>
                <a:cubicBezTo>
                  <a:pt x="1444" y="1891"/>
                  <a:pt x="1411" y="1801"/>
                  <a:pt x="1357" y="1729"/>
                </a:cubicBezTo>
                <a:cubicBezTo>
                  <a:pt x="1619" y="1605"/>
                  <a:pt x="1804" y="1333"/>
                  <a:pt x="1804" y="1020"/>
                </a:cubicBezTo>
                <a:cubicBezTo>
                  <a:pt x="1804" y="1000"/>
                  <a:pt x="1803" y="980"/>
                  <a:pt x="1802" y="960"/>
                </a:cubicBezTo>
                <a:cubicBezTo>
                  <a:pt x="1988" y="960"/>
                  <a:pt x="1988" y="960"/>
                  <a:pt x="1988" y="960"/>
                </a:cubicBezTo>
                <a:cubicBezTo>
                  <a:pt x="2021" y="960"/>
                  <a:pt x="2048" y="933"/>
                  <a:pt x="2048" y="900"/>
                </a:cubicBezTo>
                <a:cubicBezTo>
                  <a:pt x="2048" y="738"/>
                  <a:pt x="1955" y="597"/>
                  <a:pt x="1819" y="527"/>
                </a:cubicBezTo>
                <a:close/>
                <a:moveTo>
                  <a:pt x="1624" y="120"/>
                </a:moveTo>
                <a:cubicBezTo>
                  <a:pt x="1723" y="120"/>
                  <a:pt x="1804" y="201"/>
                  <a:pt x="1804" y="300"/>
                </a:cubicBezTo>
                <a:cubicBezTo>
                  <a:pt x="1804" y="399"/>
                  <a:pt x="1723" y="480"/>
                  <a:pt x="1624" y="480"/>
                </a:cubicBezTo>
                <a:cubicBezTo>
                  <a:pt x="1525" y="480"/>
                  <a:pt x="1444" y="399"/>
                  <a:pt x="1444" y="300"/>
                </a:cubicBezTo>
                <a:cubicBezTo>
                  <a:pt x="1444" y="201"/>
                  <a:pt x="1525" y="120"/>
                  <a:pt x="1624" y="120"/>
                </a:cubicBezTo>
                <a:close/>
                <a:moveTo>
                  <a:pt x="420" y="120"/>
                </a:moveTo>
                <a:cubicBezTo>
                  <a:pt x="519" y="120"/>
                  <a:pt x="600" y="201"/>
                  <a:pt x="600" y="300"/>
                </a:cubicBezTo>
                <a:cubicBezTo>
                  <a:pt x="600" y="399"/>
                  <a:pt x="519" y="480"/>
                  <a:pt x="420" y="480"/>
                </a:cubicBezTo>
                <a:cubicBezTo>
                  <a:pt x="321" y="480"/>
                  <a:pt x="240" y="399"/>
                  <a:pt x="240" y="300"/>
                </a:cubicBezTo>
                <a:cubicBezTo>
                  <a:pt x="240" y="201"/>
                  <a:pt x="321" y="120"/>
                  <a:pt x="420" y="120"/>
                </a:cubicBezTo>
                <a:close/>
                <a:moveTo>
                  <a:pt x="126" y="840"/>
                </a:moveTo>
                <a:cubicBezTo>
                  <a:pt x="154" y="703"/>
                  <a:pt x="275" y="600"/>
                  <a:pt x="420" y="600"/>
                </a:cubicBezTo>
                <a:cubicBezTo>
                  <a:pt x="565" y="600"/>
                  <a:pt x="686" y="703"/>
                  <a:pt x="714" y="840"/>
                </a:cubicBezTo>
                <a:lnTo>
                  <a:pt x="126" y="840"/>
                </a:lnTo>
                <a:close/>
                <a:moveTo>
                  <a:pt x="726" y="1928"/>
                </a:moveTo>
                <a:cubicBezTo>
                  <a:pt x="755" y="1791"/>
                  <a:pt x="880" y="1684"/>
                  <a:pt x="1024" y="1684"/>
                </a:cubicBezTo>
                <a:cubicBezTo>
                  <a:pt x="1169" y="1684"/>
                  <a:pt x="1291" y="1789"/>
                  <a:pt x="1318" y="1928"/>
                </a:cubicBezTo>
                <a:lnTo>
                  <a:pt x="726" y="1928"/>
                </a:lnTo>
                <a:close/>
                <a:moveTo>
                  <a:pt x="840" y="1384"/>
                </a:moveTo>
                <a:cubicBezTo>
                  <a:pt x="840" y="1286"/>
                  <a:pt x="924" y="1204"/>
                  <a:pt x="1024" y="1204"/>
                </a:cubicBezTo>
                <a:cubicBezTo>
                  <a:pt x="1123" y="1204"/>
                  <a:pt x="1204" y="1285"/>
                  <a:pt x="1204" y="1384"/>
                </a:cubicBezTo>
                <a:cubicBezTo>
                  <a:pt x="1204" y="1483"/>
                  <a:pt x="1123" y="1564"/>
                  <a:pt x="1024" y="1564"/>
                </a:cubicBezTo>
                <a:cubicBezTo>
                  <a:pt x="924" y="1564"/>
                  <a:pt x="840" y="1482"/>
                  <a:pt x="840" y="1384"/>
                </a:cubicBezTo>
                <a:close/>
                <a:moveTo>
                  <a:pt x="1263" y="1639"/>
                </a:moveTo>
                <a:cubicBezTo>
                  <a:pt x="1249" y="1629"/>
                  <a:pt x="1234" y="1620"/>
                  <a:pt x="1218" y="1612"/>
                </a:cubicBezTo>
                <a:cubicBezTo>
                  <a:pt x="1283" y="1557"/>
                  <a:pt x="1324" y="1475"/>
                  <a:pt x="1324" y="1384"/>
                </a:cubicBezTo>
                <a:cubicBezTo>
                  <a:pt x="1324" y="1219"/>
                  <a:pt x="1189" y="1084"/>
                  <a:pt x="1024" y="1084"/>
                </a:cubicBezTo>
                <a:cubicBezTo>
                  <a:pt x="858" y="1084"/>
                  <a:pt x="720" y="1218"/>
                  <a:pt x="720" y="1384"/>
                </a:cubicBezTo>
                <a:cubicBezTo>
                  <a:pt x="720" y="1464"/>
                  <a:pt x="752" y="1540"/>
                  <a:pt x="810" y="1597"/>
                </a:cubicBezTo>
                <a:cubicBezTo>
                  <a:pt x="816" y="1602"/>
                  <a:pt x="822" y="1608"/>
                  <a:pt x="828" y="1613"/>
                </a:cubicBezTo>
                <a:cubicBezTo>
                  <a:pt x="813" y="1621"/>
                  <a:pt x="798" y="1630"/>
                  <a:pt x="783" y="1640"/>
                </a:cubicBezTo>
                <a:cubicBezTo>
                  <a:pt x="529" y="1542"/>
                  <a:pt x="360" y="1296"/>
                  <a:pt x="360" y="1020"/>
                </a:cubicBezTo>
                <a:cubicBezTo>
                  <a:pt x="360" y="1000"/>
                  <a:pt x="361" y="980"/>
                  <a:pt x="363" y="960"/>
                </a:cubicBezTo>
                <a:cubicBezTo>
                  <a:pt x="780" y="960"/>
                  <a:pt x="780" y="960"/>
                  <a:pt x="780" y="960"/>
                </a:cubicBezTo>
                <a:cubicBezTo>
                  <a:pt x="813" y="960"/>
                  <a:pt x="840" y="933"/>
                  <a:pt x="840" y="900"/>
                </a:cubicBezTo>
                <a:cubicBezTo>
                  <a:pt x="840" y="739"/>
                  <a:pt x="749" y="598"/>
                  <a:pt x="615" y="528"/>
                </a:cubicBezTo>
                <a:cubicBezTo>
                  <a:pt x="638" y="508"/>
                  <a:pt x="659" y="484"/>
                  <a:pt x="675" y="458"/>
                </a:cubicBezTo>
                <a:cubicBezTo>
                  <a:pt x="778" y="395"/>
                  <a:pt x="901" y="360"/>
                  <a:pt x="1024" y="360"/>
                </a:cubicBezTo>
                <a:cubicBezTo>
                  <a:pt x="1146" y="360"/>
                  <a:pt x="1265" y="394"/>
                  <a:pt x="1369" y="458"/>
                </a:cubicBezTo>
                <a:cubicBezTo>
                  <a:pt x="1385" y="484"/>
                  <a:pt x="1406" y="508"/>
                  <a:pt x="1429" y="528"/>
                </a:cubicBezTo>
                <a:cubicBezTo>
                  <a:pt x="1295" y="598"/>
                  <a:pt x="1204" y="739"/>
                  <a:pt x="1204" y="900"/>
                </a:cubicBezTo>
                <a:cubicBezTo>
                  <a:pt x="1204" y="933"/>
                  <a:pt x="1231" y="960"/>
                  <a:pt x="1264" y="960"/>
                </a:cubicBezTo>
                <a:cubicBezTo>
                  <a:pt x="1681" y="960"/>
                  <a:pt x="1681" y="960"/>
                  <a:pt x="1681" y="960"/>
                </a:cubicBezTo>
                <a:cubicBezTo>
                  <a:pt x="1683" y="980"/>
                  <a:pt x="1684" y="1000"/>
                  <a:pt x="1684" y="1020"/>
                </a:cubicBezTo>
                <a:cubicBezTo>
                  <a:pt x="1684" y="1296"/>
                  <a:pt x="1516" y="1541"/>
                  <a:pt x="1263" y="1639"/>
                </a:cubicBezTo>
                <a:close/>
                <a:moveTo>
                  <a:pt x="1330" y="840"/>
                </a:moveTo>
                <a:cubicBezTo>
                  <a:pt x="1358" y="703"/>
                  <a:pt x="1479" y="600"/>
                  <a:pt x="1624" y="600"/>
                </a:cubicBezTo>
                <a:cubicBezTo>
                  <a:pt x="1771" y="600"/>
                  <a:pt x="1894" y="703"/>
                  <a:pt x="1922" y="840"/>
                </a:cubicBezTo>
                <a:lnTo>
                  <a:pt x="1330" y="840"/>
                </a:lnTo>
                <a:close/>
              </a:path>
            </a:pathLst>
          </a:custGeom>
          <a:solidFill>
            <a:srgbClr val="30353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7DF57F7-033F-814B-A216-5F5ED9D32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9062478" y="3860739"/>
            <a:ext cx="146304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ECE1B5C3-410D-FB42-9E69-CB6597FAF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9395044" y="5953118"/>
            <a:ext cx="750771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DF562CD7-3F83-7E48-95A7-EA14FF372AC3}"/>
              </a:ext>
            </a:extLst>
          </p:cNvPr>
          <p:cNvSpPr txBox="1"/>
          <p:nvPr/>
        </p:nvSpPr>
        <p:spPr>
          <a:xfrm>
            <a:off x="8024042" y="4345171"/>
            <a:ext cx="3522569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The 40 neighborhood candidates in Manhattan. We will use Foursquare API to collect the food stores dataset in the 40 candidates.</a:t>
            </a:r>
          </a:p>
        </p:txBody>
      </p:sp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3628185" y="165381"/>
            <a:ext cx="4935646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TOP-RATED FOOD STORES</a:t>
            </a:r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FBF10AC-3F0E-C14F-8452-78106A73B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5208" y="956932"/>
            <a:ext cx="4956791" cy="5351720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A488B0B8-51F7-0844-99D9-6C7655ECF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64744" y="1808552"/>
            <a:ext cx="1620450" cy="16204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Freeform 34" descr="This image is an icon of three human beings and a circle. ">
            <a:extLst>
              <a:ext uri="{FF2B5EF4-FFF2-40B4-BE49-F238E27FC236}">
                <a16:creationId xmlns:a16="http://schemas.microsoft.com/office/drawing/2014/main" id="{88887E90-A31A-774F-8D4A-0525C7DADDE2}"/>
              </a:ext>
            </a:extLst>
          </p:cNvPr>
          <p:cNvSpPr>
            <a:spLocks noEditPoints="1"/>
          </p:cNvSpPr>
          <p:nvPr/>
        </p:nvSpPr>
        <p:spPr bwMode="auto">
          <a:xfrm>
            <a:off x="9402131" y="2270319"/>
            <a:ext cx="750772" cy="753618"/>
          </a:xfrm>
          <a:custGeom>
            <a:avLst/>
            <a:gdLst>
              <a:gd name="T0" fmla="*/ 1924 w 2048"/>
              <a:gd name="T1" fmla="*/ 300 h 2048"/>
              <a:gd name="T2" fmla="*/ 1324 w 2048"/>
              <a:gd name="T3" fmla="*/ 300 h 2048"/>
              <a:gd name="T4" fmla="*/ 1024 w 2048"/>
              <a:gd name="T5" fmla="*/ 240 h 2048"/>
              <a:gd name="T6" fmla="*/ 720 w 2048"/>
              <a:gd name="T7" fmla="*/ 300 h 2048"/>
              <a:gd name="T8" fmla="*/ 120 w 2048"/>
              <a:gd name="T9" fmla="*/ 300 h 2048"/>
              <a:gd name="T10" fmla="*/ 0 w 2048"/>
              <a:gd name="T11" fmla="*/ 900 h 2048"/>
              <a:gd name="T12" fmla="*/ 242 w 2048"/>
              <a:gd name="T13" fmla="*/ 960 h 2048"/>
              <a:gd name="T14" fmla="*/ 689 w 2048"/>
              <a:gd name="T15" fmla="*/ 1730 h 2048"/>
              <a:gd name="T16" fmla="*/ 660 w 2048"/>
              <a:gd name="T17" fmla="*/ 2048 h 2048"/>
              <a:gd name="T18" fmla="*/ 1444 w 2048"/>
              <a:gd name="T19" fmla="*/ 1988 h 2048"/>
              <a:gd name="T20" fmla="*/ 1804 w 2048"/>
              <a:gd name="T21" fmla="*/ 1020 h 2048"/>
              <a:gd name="T22" fmla="*/ 1988 w 2048"/>
              <a:gd name="T23" fmla="*/ 960 h 2048"/>
              <a:gd name="T24" fmla="*/ 1819 w 2048"/>
              <a:gd name="T25" fmla="*/ 527 h 2048"/>
              <a:gd name="T26" fmla="*/ 1804 w 2048"/>
              <a:gd name="T27" fmla="*/ 300 h 2048"/>
              <a:gd name="T28" fmla="*/ 1444 w 2048"/>
              <a:gd name="T29" fmla="*/ 300 h 2048"/>
              <a:gd name="T30" fmla="*/ 420 w 2048"/>
              <a:gd name="T31" fmla="*/ 120 h 2048"/>
              <a:gd name="T32" fmla="*/ 420 w 2048"/>
              <a:gd name="T33" fmla="*/ 480 h 2048"/>
              <a:gd name="T34" fmla="*/ 420 w 2048"/>
              <a:gd name="T35" fmla="*/ 120 h 2048"/>
              <a:gd name="T36" fmla="*/ 420 w 2048"/>
              <a:gd name="T37" fmla="*/ 600 h 2048"/>
              <a:gd name="T38" fmla="*/ 126 w 2048"/>
              <a:gd name="T39" fmla="*/ 840 h 2048"/>
              <a:gd name="T40" fmla="*/ 1024 w 2048"/>
              <a:gd name="T41" fmla="*/ 1684 h 2048"/>
              <a:gd name="T42" fmla="*/ 726 w 2048"/>
              <a:gd name="T43" fmla="*/ 1928 h 2048"/>
              <a:gd name="T44" fmla="*/ 1024 w 2048"/>
              <a:gd name="T45" fmla="*/ 1204 h 2048"/>
              <a:gd name="T46" fmla="*/ 1024 w 2048"/>
              <a:gd name="T47" fmla="*/ 1564 h 2048"/>
              <a:gd name="T48" fmla="*/ 1263 w 2048"/>
              <a:gd name="T49" fmla="*/ 1639 h 2048"/>
              <a:gd name="T50" fmla="*/ 1324 w 2048"/>
              <a:gd name="T51" fmla="*/ 1384 h 2048"/>
              <a:gd name="T52" fmla="*/ 720 w 2048"/>
              <a:gd name="T53" fmla="*/ 1384 h 2048"/>
              <a:gd name="T54" fmla="*/ 828 w 2048"/>
              <a:gd name="T55" fmla="*/ 1613 h 2048"/>
              <a:gd name="T56" fmla="*/ 360 w 2048"/>
              <a:gd name="T57" fmla="*/ 1020 h 2048"/>
              <a:gd name="T58" fmla="*/ 780 w 2048"/>
              <a:gd name="T59" fmla="*/ 960 h 2048"/>
              <a:gd name="T60" fmla="*/ 615 w 2048"/>
              <a:gd name="T61" fmla="*/ 528 h 2048"/>
              <a:gd name="T62" fmla="*/ 1024 w 2048"/>
              <a:gd name="T63" fmla="*/ 360 h 2048"/>
              <a:gd name="T64" fmla="*/ 1429 w 2048"/>
              <a:gd name="T65" fmla="*/ 528 h 2048"/>
              <a:gd name="T66" fmla="*/ 1264 w 2048"/>
              <a:gd name="T67" fmla="*/ 960 h 2048"/>
              <a:gd name="T68" fmla="*/ 1684 w 2048"/>
              <a:gd name="T69" fmla="*/ 1020 h 2048"/>
              <a:gd name="T70" fmla="*/ 1330 w 2048"/>
              <a:gd name="T71" fmla="*/ 840 h 2048"/>
              <a:gd name="T72" fmla="*/ 1922 w 2048"/>
              <a:gd name="T73" fmla="*/ 840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048" h="2048">
                <a:moveTo>
                  <a:pt x="1819" y="527"/>
                </a:moveTo>
                <a:cubicBezTo>
                  <a:pt x="1883" y="472"/>
                  <a:pt x="1924" y="391"/>
                  <a:pt x="1924" y="300"/>
                </a:cubicBezTo>
                <a:cubicBezTo>
                  <a:pt x="1924" y="135"/>
                  <a:pt x="1789" y="0"/>
                  <a:pt x="1624" y="0"/>
                </a:cubicBezTo>
                <a:cubicBezTo>
                  <a:pt x="1459" y="0"/>
                  <a:pt x="1324" y="135"/>
                  <a:pt x="1324" y="300"/>
                </a:cubicBezTo>
                <a:cubicBezTo>
                  <a:pt x="1324" y="300"/>
                  <a:pt x="1324" y="300"/>
                  <a:pt x="1324" y="300"/>
                </a:cubicBezTo>
                <a:cubicBezTo>
                  <a:pt x="1229" y="261"/>
                  <a:pt x="1128" y="240"/>
                  <a:pt x="1024" y="240"/>
                </a:cubicBezTo>
                <a:cubicBezTo>
                  <a:pt x="920" y="240"/>
                  <a:pt x="816" y="261"/>
                  <a:pt x="720" y="301"/>
                </a:cubicBezTo>
                <a:cubicBezTo>
                  <a:pt x="720" y="300"/>
                  <a:pt x="720" y="300"/>
                  <a:pt x="720" y="300"/>
                </a:cubicBezTo>
                <a:cubicBezTo>
                  <a:pt x="720" y="135"/>
                  <a:pt x="585" y="0"/>
                  <a:pt x="420" y="0"/>
                </a:cubicBezTo>
                <a:cubicBezTo>
                  <a:pt x="255" y="0"/>
                  <a:pt x="120" y="135"/>
                  <a:pt x="120" y="300"/>
                </a:cubicBezTo>
                <a:cubicBezTo>
                  <a:pt x="120" y="391"/>
                  <a:pt x="161" y="473"/>
                  <a:pt x="225" y="528"/>
                </a:cubicBezTo>
                <a:cubicBezTo>
                  <a:pt x="91" y="598"/>
                  <a:pt x="0" y="739"/>
                  <a:pt x="0" y="900"/>
                </a:cubicBezTo>
                <a:cubicBezTo>
                  <a:pt x="0" y="933"/>
                  <a:pt x="27" y="960"/>
                  <a:pt x="60" y="960"/>
                </a:cubicBezTo>
                <a:cubicBezTo>
                  <a:pt x="242" y="960"/>
                  <a:pt x="242" y="960"/>
                  <a:pt x="242" y="960"/>
                </a:cubicBezTo>
                <a:cubicBezTo>
                  <a:pt x="241" y="980"/>
                  <a:pt x="240" y="1000"/>
                  <a:pt x="240" y="1020"/>
                </a:cubicBezTo>
                <a:cubicBezTo>
                  <a:pt x="240" y="1337"/>
                  <a:pt x="429" y="1608"/>
                  <a:pt x="689" y="1730"/>
                </a:cubicBezTo>
                <a:cubicBezTo>
                  <a:pt x="631" y="1804"/>
                  <a:pt x="600" y="1894"/>
                  <a:pt x="600" y="1988"/>
                </a:cubicBezTo>
                <a:cubicBezTo>
                  <a:pt x="600" y="2021"/>
                  <a:pt x="627" y="2048"/>
                  <a:pt x="660" y="2048"/>
                </a:cubicBezTo>
                <a:cubicBezTo>
                  <a:pt x="1384" y="2048"/>
                  <a:pt x="1384" y="2048"/>
                  <a:pt x="1384" y="2048"/>
                </a:cubicBezTo>
                <a:cubicBezTo>
                  <a:pt x="1417" y="2048"/>
                  <a:pt x="1444" y="2021"/>
                  <a:pt x="1444" y="1988"/>
                </a:cubicBezTo>
                <a:cubicBezTo>
                  <a:pt x="1444" y="1891"/>
                  <a:pt x="1411" y="1801"/>
                  <a:pt x="1357" y="1729"/>
                </a:cubicBezTo>
                <a:cubicBezTo>
                  <a:pt x="1619" y="1605"/>
                  <a:pt x="1804" y="1333"/>
                  <a:pt x="1804" y="1020"/>
                </a:cubicBezTo>
                <a:cubicBezTo>
                  <a:pt x="1804" y="1000"/>
                  <a:pt x="1803" y="980"/>
                  <a:pt x="1802" y="960"/>
                </a:cubicBezTo>
                <a:cubicBezTo>
                  <a:pt x="1988" y="960"/>
                  <a:pt x="1988" y="960"/>
                  <a:pt x="1988" y="960"/>
                </a:cubicBezTo>
                <a:cubicBezTo>
                  <a:pt x="2021" y="960"/>
                  <a:pt x="2048" y="933"/>
                  <a:pt x="2048" y="900"/>
                </a:cubicBezTo>
                <a:cubicBezTo>
                  <a:pt x="2048" y="738"/>
                  <a:pt x="1955" y="597"/>
                  <a:pt x="1819" y="527"/>
                </a:cubicBezTo>
                <a:close/>
                <a:moveTo>
                  <a:pt x="1624" y="120"/>
                </a:moveTo>
                <a:cubicBezTo>
                  <a:pt x="1723" y="120"/>
                  <a:pt x="1804" y="201"/>
                  <a:pt x="1804" y="300"/>
                </a:cubicBezTo>
                <a:cubicBezTo>
                  <a:pt x="1804" y="399"/>
                  <a:pt x="1723" y="480"/>
                  <a:pt x="1624" y="480"/>
                </a:cubicBezTo>
                <a:cubicBezTo>
                  <a:pt x="1525" y="480"/>
                  <a:pt x="1444" y="399"/>
                  <a:pt x="1444" y="300"/>
                </a:cubicBezTo>
                <a:cubicBezTo>
                  <a:pt x="1444" y="201"/>
                  <a:pt x="1525" y="120"/>
                  <a:pt x="1624" y="120"/>
                </a:cubicBezTo>
                <a:close/>
                <a:moveTo>
                  <a:pt x="420" y="120"/>
                </a:moveTo>
                <a:cubicBezTo>
                  <a:pt x="519" y="120"/>
                  <a:pt x="600" y="201"/>
                  <a:pt x="600" y="300"/>
                </a:cubicBezTo>
                <a:cubicBezTo>
                  <a:pt x="600" y="399"/>
                  <a:pt x="519" y="480"/>
                  <a:pt x="420" y="480"/>
                </a:cubicBezTo>
                <a:cubicBezTo>
                  <a:pt x="321" y="480"/>
                  <a:pt x="240" y="399"/>
                  <a:pt x="240" y="300"/>
                </a:cubicBezTo>
                <a:cubicBezTo>
                  <a:pt x="240" y="201"/>
                  <a:pt x="321" y="120"/>
                  <a:pt x="420" y="120"/>
                </a:cubicBezTo>
                <a:close/>
                <a:moveTo>
                  <a:pt x="126" y="840"/>
                </a:moveTo>
                <a:cubicBezTo>
                  <a:pt x="154" y="703"/>
                  <a:pt x="275" y="600"/>
                  <a:pt x="420" y="600"/>
                </a:cubicBezTo>
                <a:cubicBezTo>
                  <a:pt x="565" y="600"/>
                  <a:pt x="686" y="703"/>
                  <a:pt x="714" y="840"/>
                </a:cubicBezTo>
                <a:lnTo>
                  <a:pt x="126" y="840"/>
                </a:lnTo>
                <a:close/>
                <a:moveTo>
                  <a:pt x="726" y="1928"/>
                </a:moveTo>
                <a:cubicBezTo>
                  <a:pt x="755" y="1791"/>
                  <a:pt x="880" y="1684"/>
                  <a:pt x="1024" y="1684"/>
                </a:cubicBezTo>
                <a:cubicBezTo>
                  <a:pt x="1169" y="1684"/>
                  <a:pt x="1291" y="1789"/>
                  <a:pt x="1318" y="1928"/>
                </a:cubicBezTo>
                <a:lnTo>
                  <a:pt x="726" y="1928"/>
                </a:lnTo>
                <a:close/>
                <a:moveTo>
                  <a:pt x="840" y="1384"/>
                </a:moveTo>
                <a:cubicBezTo>
                  <a:pt x="840" y="1286"/>
                  <a:pt x="924" y="1204"/>
                  <a:pt x="1024" y="1204"/>
                </a:cubicBezTo>
                <a:cubicBezTo>
                  <a:pt x="1123" y="1204"/>
                  <a:pt x="1204" y="1285"/>
                  <a:pt x="1204" y="1384"/>
                </a:cubicBezTo>
                <a:cubicBezTo>
                  <a:pt x="1204" y="1483"/>
                  <a:pt x="1123" y="1564"/>
                  <a:pt x="1024" y="1564"/>
                </a:cubicBezTo>
                <a:cubicBezTo>
                  <a:pt x="924" y="1564"/>
                  <a:pt x="840" y="1482"/>
                  <a:pt x="840" y="1384"/>
                </a:cubicBezTo>
                <a:close/>
                <a:moveTo>
                  <a:pt x="1263" y="1639"/>
                </a:moveTo>
                <a:cubicBezTo>
                  <a:pt x="1249" y="1629"/>
                  <a:pt x="1234" y="1620"/>
                  <a:pt x="1218" y="1612"/>
                </a:cubicBezTo>
                <a:cubicBezTo>
                  <a:pt x="1283" y="1557"/>
                  <a:pt x="1324" y="1475"/>
                  <a:pt x="1324" y="1384"/>
                </a:cubicBezTo>
                <a:cubicBezTo>
                  <a:pt x="1324" y="1219"/>
                  <a:pt x="1189" y="1084"/>
                  <a:pt x="1024" y="1084"/>
                </a:cubicBezTo>
                <a:cubicBezTo>
                  <a:pt x="858" y="1084"/>
                  <a:pt x="720" y="1218"/>
                  <a:pt x="720" y="1384"/>
                </a:cubicBezTo>
                <a:cubicBezTo>
                  <a:pt x="720" y="1464"/>
                  <a:pt x="752" y="1540"/>
                  <a:pt x="810" y="1597"/>
                </a:cubicBezTo>
                <a:cubicBezTo>
                  <a:pt x="816" y="1602"/>
                  <a:pt x="822" y="1608"/>
                  <a:pt x="828" y="1613"/>
                </a:cubicBezTo>
                <a:cubicBezTo>
                  <a:pt x="813" y="1621"/>
                  <a:pt x="798" y="1630"/>
                  <a:pt x="783" y="1640"/>
                </a:cubicBezTo>
                <a:cubicBezTo>
                  <a:pt x="529" y="1542"/>
                  <a:pt x="360" y="1296"/>
                  <a:pt x="360" y="1020"/>
                </a:cubicBezTo>
                <a:cubicBezTo>
                  <a:pt x="360" y="1000"/>
                  <a:pt x="361" y="980"/>
                  <a:pt x="363" y="960"/>
                </a:cubicBezTo>
                <a:cubicBezTo>
                  <a:pt x="780" y="960"/>
                  <a:pt x="780" y="960"/>
                  <a:pt x="780" y="960"/>
                </a:cubicBezTo>
                <a:cubicBezTo>
                  <a:pt x="813" y="960"/>
                  <a:pt x="840" y="933"/>
                  <a:pt x="840" y="900"/>
                </a:cubicBezTo>
                <a:cubicBezTo>
                  <a:pt x="840" y="739"/>
                  <a:pt x="749" y="598"/>
                  <a:pt x="615" y="528"/>
                </a:cubicBezTo>
                <a:cubicBezTo>
                  <a:pt x="638" y="508"/>
                  <a:pt x="659" y="484"/>
                  <a:pt x="675" y="458"/>
                </a:cubicBezTo>
                <a:cubicBezTo>
                  <a:pt x="778" y="395"/>
                  <a:pt x="901" y="360"/>
                  <a:pt x="1024" y="360"/>
                </a:cubicBezTo>
                <a:cubicBezTo>
                  <a:pt x="1146" y="360"/>
                  <a:pt x="1265" y="394"/>
                  <a:pt x="1369" y="458"/>
                </a:cubicBezTo>
                <a:cubicBezTo>
                  <a:pt x="1385" y="484"/>
                  <a:pt x="1406" y="508"/>
                  <a:pt x="1429" y="528"/>
                </a:cubicBezTo>
                <a:cubicBezTo>
                  <a:pt x="1295" y="598"/>
                  <a:pt x="1204" y="739"/>
                  <a:pt x="1204" y="900"/>
                </a:cubicBezTo>
                <a:cubicBezTo>
                  <a:pt x="1204" y="933"/>
                  <a:pt x="1231" y="960"/>
                  <a:pt x="1264" y="960"/>
                </a:cubicBezTo>
                <a:cubicBezTo>
                  <a:pt x="1681" y="960"/>
                  <a:pt x="1681" y="960"/>
                  <a:pt x="1681" y="960"/>
                </a:cubicBezTo>
                <a:cubicBezTo>
                  <a:pt x="1683" y="980"/>
                  <a:pt x="1684" y="1000"/>
                  <a:pt x="1684" y="1020"/>
                </a:cubicBezTo>
                <a:cubicBezTo>
                  <a:pt x="1684" y="1296"/>
                  <a:pt x="1516" y="1541"/>
                  <a:pt x="1263" y="1639"/>
                </a:cubicBezTo>
                <a:close/>
                <a:moveTo>
                  <a:pt x="1330" y="840"/>
                </a:moveTo>
                <a:cubicBezTo>
                  <a:pt x="1358" y="703"/>
                  <a:pt x="1479" y="600"/>
                  <a:pt x="1624" y="600"/>
                </a:cubicBezTo>
                <a:cubicBezTo>
                  <a:pt x="1771" y="600"/>
                  <a:pt x="1894" y="703"/>
                  <a:pt x="1922" y="840"/>
                </a:cubicBezTo>
                <a:lnTo>
                  <a:pt x="1330" y="840"/>
                </a:lnTo>
                <a:close/>
              </a:path>
            </a:pathLst>
          </a:custGeom>
          <a:solidFill>
            <a:srgbClr val="30353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7DF57F7-033F-814B-A216-5F5ED9D32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9062478" y="3860739"/>
            <a:ext cx="146304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ECE1B5C3-410D-FB42-9E69-CB6597FAF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9395044" y="5953118"/>
            <a:ext cx="750771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DF562CD7-3F83-7E48-95A7-EA14FF372AC3}"/>
              </a:ext>
            </a:extLst>
          </p:cNvPr>
          <p:cNvSpPr txBox="1"/>
          <p:nvPr/>
        </p:nvSpPr>
        <p:spPr>
          <a:xfrm>
            <a:off x="8024042" y="4345171"/>
            <a:ext cx="352256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More than 2800 top-rated food stores in Manhattan area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E7AA90-1FFE-9F44-BC96-7C3815A4A1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747" y="1672533"/>
            <a:ext cx="6472775" cy="3884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010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reeform 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5</a:t>
            </a:r>
          </a:p>
        </p:txBody>
      </p:sp>
      <p:cxnSp>
        <p:nvCxnSpPr>
          <p:cNvPr id="3" name="Straight Connector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1536869" y="2062111"/>
            <a:ext cx="0" cy="2090075"/>
          </a:xfrm>
          <a:prstGeom prst="line">
            <a:avLst/>
          </a:prstGeom>
          <a:ln w="15875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Connector 2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95704" y="1921586"/>
            <a:ext cx="0" cy="2090075"/>
          </a:xfrm>
          <a:prstGeom prst="line">
            <a:avLst/>
          </a:prstGeom>
          <a:ln w="15875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Oval 242" descr="This is an icon symbolizing geographic location."/>
          <p:cNvSpPr/>
          <p:nvPr/>
        </p:nvSpPr>
        <p:spPr>
          <a:xfrm>
            <a:off x="6381915" y="2382284"/>
            <a:ext cx="193593" cy="193593"/>
          </a:xfrm>
          <a:prstGeom prst="ellipse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4" name="Oval 24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70629" y="3147264"/>
            <a:ext cx="193593" cy="193593"/>
          </a:xfrm>
          <a:prstGeom prst="ellipse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5" name="Oval 24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77093" y="3672777"/>
            <a:ext cx="193593" cy="193593"/>
          </a:xfrm>
          <a:prstGeom prst="ellipse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224044" y="2244209"/>
            <a:ext cx="499689" cy="499687"/>
            <a:chOff x="6592808" y="4268642"/>
            <a:chExt cx="499689" cy="499687"/>
          </a:xfrm>
        </p:grpSpPr>
        <p:sp>
          <p:nvSpPr>
            <p:cNvPr id="220" name="Oval 219"/>
            <p:cNvSpPr/>
            <p:nvPr/>
          </p:nvSpPr>
          <p:spPr>
            <a:xfrm>
              <a:off x="6592808" y="4268642"/>
              <a:ext cx="499689" cy="499687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6" name="Group 235"/>
            <p:cNvGrpSpPr/>
            <p:nvPr/>
          </p:nvGrpSpPr>
          <p:grpSpPr>
            <a:xfrm>
              <a:off x="6764352" y="4410488"/>
              <a:ext cx="156601" cy="215995"/>
              <a:chOff x="6673850" y="4457700"/>
              <a:chExt cx="603250" cy="857250"/>
            </a:xfrm>
          </p:grpSpPr>
          <p:sp>
            <p:nvSpPr>
              <p:cNvPr id="240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1" name="Freeform 189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5" name="Group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224043" y="2887387"/>
            <a:ext cx="499689" cy="499687"/>
            <a:chOff x="6592808" y="4975580"/>
            <a:chExt cx="499689" cy="499687"/>
          </a:xfrm>
        </p:grpSpPr>
        <p:sp>
          <p:nvSpPr>
            <p:cNvPr id="221" name="Oval 220"/>
            <p:cNvSpPr/>
            <p:nvPr/>
          </p:nvSpPr>
          <p:spPr>
            <a:xfrm>
              <a:off x="6592808" y="4975580"/>
              <a:ext cx="499689" cy="499687"/>
            </a:xfrm>
            <a:prstGeom prst="ellipse">
              <a:avLst/>
            </a:prstGeom>
            <a:solidFill>
              <a:srgbClr val="667181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47" name="Group 246"/>
            <p:cNvGrpSpPr/>
            <p:nvPr/>
          </p:nvGrpSpPr>
          <p:grpSpPr>
            <a:xfrm>
              <a:off x="6763568" y="5116346"/>
              <a:ext cx="158168" cy="218155"/>
              <a:chOff x="6673850" y="4457700"/>
              <a:chExt cx="603250" cy="857250"/>
            </a:xfrm>
          </p:grpSpPr>
          <p:sp>
            <p:nvSpPr>
              <p:cNvPr id="248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9" name="Freeform 189" descr="This is an icon symbolizing geographic location.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28" name="Group 2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223861" y="3532011"/>
            <a:ext cx="499689" cy="499687"/>
            <a:chOff x="6592808" y="5674846"/>
            <a:chExt cx="499689" cy="499687"/>
          </a:xfrm>
        </p:grpSpPr>
        <p:sp>
          <p:nvSpPr>
            <p:cNvPr id="222" name="Oval 221" descr="This is an icon symbolizing geographic location."/>
            <p:cNvSpPr/>
            <p:nvPr/>
          </p:nvSpPr>
          <p:spPr>
            <a:xfrm>
              <a:off x="6592808" y="5674846"/>
              <a:ext cx="499689" cy="499687"/>
            </a:xfrm>
            <a:prstGeom prst="ellipse">
              <a:avLst/>
            </a:prstGeom>
            <a:solidFill>
              <a:srgbClr val="98A3AD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2" name="Group 251"/>
            <p:cNvGrpSpPr/>
            <p:nvPr/>
          </p:nvGrpSpPr>
          <p:grpSpPr>
            <a:xfrm>
              <a:off x="6763568" y="5815612"/>
              <a:ext cx="158168" cy="218155"/>
              <a:chOff x="6673850" y="4457700"/>
              <a:chExt cx="603250" cy="857250"/>
            </a:xfrm>
          </p:grpSpPr>
          <p:sp>
            <p:nvSpPr>
              <p:cNvPr id="253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54" name="Freeform 189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C4CB2807-C74A-41A8-931C-9C6AF92E9AE8}"/>
              </a:ext>
            </a:extLst>
          </p:cNvPr>
          <p:cNvSpPr txBox="1"/>
          <p:nvPr/>
        </p:nvSpPr>
        <p:spPr>
          <a:xfrm>
            <a:off x="4789549" y="165381"/>
            <a:ext cx="261289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FINAL RESULT </a:t>
            </a:r>
          </a:p>
        </p:txBody>
      </p:sp>
      <p:sp>
        <p:nvSpPr>
          <p:cNvPr id="40" name="Title 39" hidden="1">
            <a:extLst>
              <a:ext uri="{FF2B5EF4-FFF2-40B4-BE49-F238E27FC236}">
                <a16:creationId xmlns:a16="http://schemas.microsoft.com/office/drawing/2014/main" id="{9E3012EF-6114-4C5E-B103-134AD1111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8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BA56DF26-12D5-994A-8F79-04D105A4AFD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247" y="1659954"/>
            <a:ext cx="4491912" cy="2700813"/>
          </a:xfrm>
          <a:prstGeom prst="rect">
            <a:avLst/>
          </a:prstGeom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cxnSp>
        <p:nvCxnSpPr>
          <p:cNvPr id="198" name="Straight Arrow Connector 197">
            <a:extLst>
              <a:ext uri="{FF2B5EF4-FFF2-40B4-BE49-F238E27FC236}">
                <a16:creationId xmlns:a16="http://schemas.microsoft.com/office/drawing/2014/main" id="{04A4E96C-BA8E-454B-B217-B780CFD7C624}"/>
              </a:ext>
            </a:extLst>
          </p:cNvPr>
          <p:cNvCxnSpPr>
            <a:cxnSpLocks/>
          </p:cNvCxnSpPr>
          <p:nvPr/>
        </p:nvCxnSpPr>
        <p:spPr>
          <a:xfrm flipH="1">
            <a:off x="3267741" y="2487832"/>
            <a:ext cx="2743199" cy="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Arrow Connector 223">
            <a:extLst>
              <a:ext uri="{FF2B5EF4-FFF2-40B4-BE49-F238E27FC236}">
                <a16:creationId xmlns:a16="http://schemas.microsoft.com/office/drawing/2014/main" id="{FC980FC0-67F1-BF45-B4A1-5E10949F854E}"/>
              </a:ext>
            </a:extLst>
          </p:cNvPr>
          <p:cNvCxnSpPr>
            <a:cxnSpLocks/>
          </p:cNvCxnSpPr>
          <p:nvPr/>
        </p:nvCxnSpPr>
        <p:spPr>
          <a:xfrm flipH="1">
            <a:off x="2966490" y="3147264"/>
            <a:ext cx="3044450" cy="166456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Arrow Connector 224">
            <a:extLst>
              <a:ext uri="{FF2B5EF4-FFF2-40B4-BE49-F238E27FC236}">
                <a16:creationId xmlns:a16="http://schemas.microsoft.com/office/drawing/2014/main" id="{E35EED9A-F40D-724D-9AF4-1D745DA90CEE}"/>
              </a:ext>
            </a:extLst>
          </p:cNvPr>
          <p:cNvCxnSpPr>
            <a:cxnSpLocks/>
          </p:cNvCxnSpPr>
          <p:nvPr/>
        </p:nvCxnSpPr>
        <p:spPr>
          <a:xfrm flipH="1">
            <a:off x="2740165" y="3787175"/>
            <a:ext cx="3277863" cy="14084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4" name="Rectangle 233">
            <a:extLst>
              <a:ext uri="{FF2B5EF4-FFF2-40B4-BE49-F238E27FC236}">
                <a16:creationId xmlns:a16="http://schemas.microsoft.com/office/drawing/2014/main" id="{7E82C638-2EA1-7140-B90B-FAC01E9A48F2}"/>
              </a:ext>
            </a:extLst>
          </p:cNvPr>
          <p:cNvSpPr/>
          <p:nvPr/>
        </p:nvSpPr>
        <p:spPr>
          <a:xfrm>
            <a:off x="7613582" y="3537907"/>
            <a:ext cx="3712111" cy="499687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3000">
                <a:srgbClr val="AFBBB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5" name="Oval 234">
            <a:extLst>
              <a:ext uri="{FF2B5EF4-FFF2-40B4-BE49-F238E27FC236}">
                <a16:creationId xmlns:a16="http://schemas.microsoft.com/office/drawing/2014/main" id="{8B6A4686-C66C-704D-8FDD-3ED7A51DE0EE}"/>
              </a:ext>
            </a:extLst>
          </p:cNvPr>
          <p:cNvSpPr/>
          <p:nvPr/>
        </p:nvSpPr>
        <p:spPr>
          <a:xfrm>
            <a:off x="7402444" y="3537999"/>
            <a:ext cx="499689" cy="499687"/>
          </a:xfrm>
          <a:prstGeom prst="ellipse">
            <a:avLst/>
          </a:prstGeom>
          <a:solidFill>
            <a:srgbClr val="8FA0A3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2" name="Freeform 5">
            <a:extLst>
              <a:ext uri="{FF2B5EF4-FFF2-40B4-BE49-F238E27FC236}">
                <a16:creationId xmlns:a16="http://schemas.microsoft.com/office/drawing/2014/main" id="{073167AB-9BE5-B340-9E3C-FD38191F52B8}"/>
              </a:ext>
            </a:extLst>
          </p:cNvPr>
          <p:cNvSpPr>
            <a:spLocks noEditPoints="1"/>
          </p:cNvSpPr>
          <p:nvPr/>
        </p:nvSpPr>
        <p:spPr bwMode="auto">
          <a:xfrm>
            <a:off x="7483742" y="3694037"/>
            <a:ext cx="350667" cy="172333"/>
          </a:xfrm>
          <a:custGeom>
            <a:avLst/>
            <a:gdLst>
              <a:gd name="T0" fmla="*/ 1831 w 2048"/>
              <a:gd name="T1" fmla="*/ 0 h 970"/>
              <a:gd name="T2" fmla="*/ 1613 w 2048"/>
              <a:gd name="T3" fmla="*/ 217 h 970"/>
              <a:gd name="T4" fmla="*/ 1648 w 2048"/>
              <a:gd name="T5" fmla="*/ 336 h 970"/>
              <a:gd name="T6" fmla="*/ 1413 w 2048"/>
              <a:gd name="T7" fmla="*/ 571 h 970"/>
              <a:gd name="T8" fmla="*/ 1295 w 2048"/>
              <a:gd name="T9" fmla="*/ 535 h 970"/>
              <a:gd name="T10" fmla="*/ 1173 w 2048"/>
              <a:gd name="T11" fmla="*/ 573 h 970"/>
              <a:gd name="T12" fmla="*/ 935 w 2048"/>
              <a:gd name="T13" fmla="*/ 336 h 970"/>
              <a:gd name="T14" fmla="*/ 971 w 2048"/>
              <a:gd name="T15" fmla="*/ 217 h 970"/>
              <a:gd name="T16" fmla="*/ 753 w 2048"/>
              <a:gd name="T17" fmla="*/ 0 h 970"/>
              <a:gd name="T18" fmla="*/ 536 w 2048"/>
              <a:gd name="T19" fmla="*/ 217 h 970"/>
              <a:gd name="T20" fmla="*/ 571 w 2048"/>
              <a:gd name="T21" fmla="*/ 336 h 970"/>
              <a:gd name="T22" fmla="*/ 336 w 2048"/>
              <a:gd name="T23" fmla="*/ 571 h 970"/>
              <a:gd name="T24" fmla="*/ 217 w 2048"/>
              <a:gd name="T25" fmla="*/ 535 h 970"/>
              <a:gd name="T26" fmla="*/ 0 w 2048"/>
              <a:gd name="T27" fmla="*/ 753 h 970"/>
              <a:gd name="T28" fmla="*/ 217 w 2048"/>
              <a:gd name="T29" fmla="*/ 970 h 970"/>
              <a:gd name="T30" fmla="*/ 435 w 2048"/>
              <a:gd name="T31" fmla="*/ 753 h 970"/>
              <a:gd name="T32" fmla="*/ 400 w 2048"/>
              <a:gd name="T33" fmla="*/ 634 h 970"/>
              <a:gd name="T34" fmla="*/ 635 w 2048"/>
              <a:gd name="T35" fmla="*/ 399 h 970"/>
              <a:gd name="T36" fmla="*/ 753 w 2048"/>
              <a:gd name="T37" fmla="*/ 435 h 970"/>
              <a:gd name="T38" fmla="*/ 872 w 2048"/>
              <a:gd name="T39" fmla="*/ 399 h 970"/>
              <a:gd name="T40" fmla="*/ 1110 w 2048"/>
              <a:gd name="T41" fmla="*/ 638 h 970"/>
              <a:gd name="T42" fmla="*/ 1077 w 2048"/>
              <a:gd name="T43" fmla="*/ 753 h 970"/>
              <a:gd name="T44" fmla="*/ 1295 w 2048"/>
              <a:gd name="T45" fmla="*/ 970 h 970"/>
              <a:gd name="T46" fmla="*/ 1512 w 2048"/>
              <a:gd name="T47" fmla="*/ 753 h 970"/>
              <a:gd name="T48" fmla="*/ 1477 w 2048"/>
              <a:gd name="T49" fmla="*/ 634 h 970"/>
              <a:gd name="T50" fmla="*/ 1712 w 2048"/>
              <a:gd name="T51" fmla="*/ 399 h 970"/>
              <a:gd name="T52" fmla="*/ 1831 w 2048"/>
              <a:gd name="T53" fmla="*/ 435 h 970"/>
              <a:gd name="T54" fmla="*/ 2048 w 2048"/>
              <a:gd name="T55" fmla="*/ 217 h 970"/>
              <a:gd name="T56" fmla="*/ 1831 w 2048"/>
              <a:gd name="T57" fmla="*/ 0 h 970"/>
              <a:gd name="T58" fmla="*/ 217 w 2048"/>
              <a:gd name="T59" fmla="*/ 880 h 970"/>
              <a:gd name="T60" fmla="*/ 90 w 2048"/>
              <a:gd name="T61" fmla="*/ 753 h 970"/>
              <a:gd name="T62" fmla="*/ 217 w 2048"/>
              <a:gd name="T63" fmla="*/ 625 h 970"/>
              <a:gd name="T64" fmla="*/ 345 w 2048"/>
              <a:gd name="T65" fmla="*/ 753 h 970"/>
              <a:gd name="T66" fmla="*/ 217 w 2048"/>
              <a:gd name="T67" fmla="*/ 880 h 970"/>
              <a:gd name="T68" fmla="*/ 753 w 2048"/>
              <a:gd name="T69" fmla="*/ 345 h 970"/>
              <a:gd name="T70" fmla="*/ 626 w 2048"/>
              <a:gd name="T71" fmla="*/ 217 h 970"/>
              <a:gd name="T72" fmla="*/ 753 w 2048"/>
              <a:gd name="T73" fmla="*/ 90 h 970"/>
              <a:gd name="T74" fmla="*/ 881 w 2048"/>
              <a:gd name="T75" fmla="*/ 217 h 970"/>
              <a:gd name="T76" fmla="*/ 753 w 2048"/>
              <a:gd name="T77" fmla="*/ 345 h 970"/>
              <a:gd name="T78" fmla="*/ 1295 w 2048"/>
              <a:gd name="T79" fmla="*/ 880 h 970"/>
              <a:gd name="T80" fmla="*/ 1167 w 2048"/>
              <a:gd name="T81" fmla="*/ 753 h 970"/>
              <a:gd name="T82" fmla="*/ 1295 w 2048"/>
              <a:gd name="T83" fmla="*/ 625 h 970"/>
              <a:gd name="T84" fmla="*/ 1422 w 2048"/>
              <a:gd name="T85" fmla="*/ 753 h 970"/>
              <a:gd name="T86" fmla="*/ 1295 w 2048"/>
              <a:gd name="T87" fmla="*/ 880 h 970"/>
              <a:gd name="T88" fmla="*/ 1831 w 2048"/>
              <a:gd name="T89" fmla="*/ 345 h 970"/>
              <a:gd name="T90" fmla="*/ 1703 w 2048"/>
              <a:gd name="T91" fmla="*/ 217 h 970"/>
              <a:gd name="T92" fmla="*/ 1831 w 2048"/>
              <a:gd name="T93" fmla="*/ 90 h 970"/>
              <a:gd name="T94" fmla="*/ 1958 w 2048"/>
              <a:gd name="T95" fmla="*/ 217 h 970"/>
              <a:gd name="T96" fmla="*/ 1831 w 2048"/>
              <a:gd name="T97" fmla="*/ 345 h 9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048" h="970">
                <a:moveTo>
                  <a:pt x="1831" y="0"/>
                </a:moveTo>
                <a:cubicBezTo>
                  <a:pt x="1711" y="0"/>
                  <a:pt x="1613" y="97"/>
                  <a:pt x="1613" y="217"/>
                </a:cubicBezTo>
                <a:cubicBezTo>
                  <a:pt x="1613" y="261"/>
                  <a:pt x="1626" y="302"/>
                  <a:pt x="1648" y="336"/>
                </a:cubicBezTo>
                <a:cubicBezTo>
                  <a:pt x="1413" y="571"/>
                  <a:pt x="1413" y="571"/>
                  <a:pt x="1413" y="571"/>
                </a:cubicBezTo>
                <a:cubicBezTo>
                  <a:pt x="1379" y="548"/>
                  <a:pt x="1339" y="535"/>
                  <a:pt x="1295" y="535"/>
                </a:cubicBezTo>
                <a:cubicBezTo>
                  <a:pt x="1250" y="535"/>
                  <a:pt x="1207" y="549"/>
                  <a:pt x="1173" y="573"/>
                </a:cubicBezTo>
                <a:cubicBezTo>
                  <a:pt x="935" y="336"/>
                  <a:pt x="935" y="336"/>
                  <a:pt x="935" y="336"/>
                </a:cubicBezTo>
                <a:cubicBezTo>
                  <a:pt x="958" y="302"/>
                  <a:pt x="971" y="261"/>
                  <a:pt x="971" y="217"/>
                </a:cubicBezTo>
                <a:cubicBezTo>
                  <a:pt x="971" y="97"/>
                  <a:pt x="873" y="0"/>
                  <a:pt x="753" y="0"/>
                </a:cubicBezTo>
                <a:cubicBezTo>
                  <a:pt x="633" y="0"/>
                  <a:pt x="536" y="97"/>
                  <a:pt x="536" y="217"/>
                </a:cubicBezTo>
                <a:cubicBezTo>
                  <a:pt x="536" y="261"/>
                  <a:pt x="549" y="302"/>
                  <a:pt x="571" y="336"/>
                </a:cubicBezTo>
                <a:cubicBezTo>
                  <a:pt x="336" y="571"/>
                  <a:pt x="336" y="571"/>
                  <a:pt x="336" y="571"/>
                </a:cubicBezTo>
                <a:cubicBezTo>
                  <a:pt x="302" y="548"/>
                  <a:pt x="261" y="535"/>
                  <a:pt x="217" y="535"/>
                </a:cubicBezTo>
                <a:cubicBezTo>
                  <a:pt x="98" y="535"/>
                  <a:pt x="0" y="633"/>
                  <a:pt x="0" y="753"/>
                </a:cubicBezTo>
                <a:cubicBezTo>
                  <a:pt x="0" y="873"/>
                  <a:pt x="98" y="970"/>
                  <a:pt x="217" y="970"/>
                </a:cubicBezTo>
                <a:cubicBezTo>
                  <a:pt x="337" y="970"/>
                  <a:pt x="435" y="873"/>
                  <a:pt x="435" y="753"/>
                </a:cubicBezTo>
                <a:cubicBezTo>
                  <a:pt x="435" y="709"/>
                  <a:pt x="422" y="668"/>
                  <a:pt x="400" y="634"/>
                </a:cubicBezTo>
                <a:cubicBezTo>
                  <a:pt x="635" y="399"/>
                  <a:pt x="635" y="399"/>
                  <a:pt x="635" y="399"/>
                </a:cubicBezTo>
                <a:cubicBezTo>
                  <a:pt x="669" y="422"/>
                  <a:pt x="709" y="435"/>
                  <a:pt x="753" y="435"/>
                </a:cubicBezTo>
                <a:cubicBezTo>
                  <a:pt x="797" y="435"/>
                  <a:pt x="838" y="422"/>
                  <a:pt x="872" y="399"/>
                </a:cubicBezTo>
                <a:cubicBezTo>
                  <a:pt x="1110" y="638"/>
                  <a:pt x="1110" y="638"/>
                  <a:pt x="1110" y="638"/>
                </a:cubicBezTo>
                <a:cubicBezTo>
                  <a:pt x="1090" y="671"/>
                  <a:pt x="1077" y="711"/>
                  <a:pt x="1077" y="753"/>
                </a:cubicBezTo>
                <a:cubicBezTo>
                  <a:pt x="1077" y="873"/>
                  <a:pt x="1175" y="970"/>
                  <a:pt x="1295" y="970"/>
                </a:cubicBezTo>
                <a:cubicBezTo>
                  <a:pt x="1415" y="970"/>
                  <a:pt x="1512" y="873"/>
                  <a:pt x="1512" y="753"/>
                </a:cubicBezTo>
                <a:cubicBezTo>
                  <a:pt x="1512" y="709"/>
                  <a:pt x="1499" y="668"/>
                  <a:pt x="1477" y="634"/>
                </a:cubicBezTo>
                <a:cubicBezTo>
                  <a:pt x="1712" y="399"/>
                  <a:pt x="1712" y="399"/>
                  <a:pt x="1712" y="399"/>
                </a:cubicBezTo>
                <a:cubicBezTo>
                  <a:pt x="1746" y="422"/>
                  <a:pt x="1787" y="435"/>
                  <a:pt x="1831" y="435"/>
                </a:cubicBezTo>
                <a:cubicBezTo>
                  <a:pt x="1950" y="435"/>
                  <a:pt x="2048" y="337"/>
                  <a:pt x="2048" y="217"/>
                </a:cubicBezTo>
                <a:cubicBezTo>
                  <a:pt x="2048" y="97"/>
                  <a:pt x="1950" y="0"/>
                  <a:pt x="1831" y="0"/>
                </a:cubicBezTo>
                <a:close/>
                <a:moveTo>
                  <a:pt x="217" y="880"/>
                </a:moveTo>
                <a:cubicBezTo>
                  <a:pt x="147" y="880"/>
                  <a:pt x="90" y="823"/>
                  <a:pt x="90" y="753"/>
                </a:cubicBezTo>
                <a:cubicBezTo>
                  <a:pt x="90" y="682"/>
                  <a:pt x="147" y="625"/>
                  <a:pt x="217" y="625"/>
                </a:cubicBezTo>
                <a:cubicBezTo>
                  <a:pt x="288" y="625"/>
                  <a:pt x="345" y="682"/>
                  <a:pt x="345" y="753"/>
                </a:cubicBezTo>
                <a:cubicBezTo>
                  <a:pt x="345" y="823"/>
                  <a:pt x="288" y="880"/>
                  <a:pt x="217" y="880"/>
                </a:cubicBezTo>
                <a:close/>
                <a:moveTo>
                  <a:pt x="753" y="345"/>
                </a:moveTo>
                <a:cubicBezTo>
                  <a:pt x="683" y="345"/>
                  <a:pt x="626" y="288"/>
                  <a:pt x="626" y="217"/>
                </a:cubicBezTo>
                <a:cubicBezTo>
                  <a:pt x="626" y="147"/>
                  <a:pt x="683" y="90"/>
                  <a:pt x="753" y="90"/>
                </a:cubicBezTo>
                <a:cubicBezTo>
                  <a:pt x="823" y="90"/>
                  <a:pt x="881" y="147"/>
                  <a:pt x="881" y="217"/>
                </a:cubicBezTo>
                <a:cubicBezTo>
                  <a:pt x="881" y="288"/>
                  <a:pt x="823" y="345"/>
                  <a:pt x="753" y="345"/>
                </a:cubicBezTo>
                <a:close/>
                <a:moveTo>
                  <a:pt x="1295" y="880"/>
                </a:moveTo>
                <a:cubicBezTo>
                  <a:pt x="1225" y="880"/>
                  <a:pt x="1167" y="823"/>
                  <a:pt x="1167" y="753"/>
                </a:cubicBezTo>
                <a:cubicBezTo>
                  <a:pt x="1167" y="682"/>
                  <a:pt x="1225" y="625"/>
                  <a:pt x="1295" y="625"/>
                </a:cubicBezTo>
                <a:cubicBezTo>
                  <a:pt x="1365" y="625"/>
                  <a:pt x="1422" y="682"/>
                  <a:pt x="1422" y="753"/>
                </a:cubicBezTo>
                <a:cubicBezTo>
                  <a:pt x="1422" y="823"/>
                  <a:pt x="1365" y="880"/>
                  <a:pt x="1295" y="880"/>
                </a:cubicBezTo>
                <a:close/>
                <a:moveTo>
                  <a:pt x="1831" y="345"/>
                </a:moveTo>
                <a:cubicBezTo>
                  <a:pt x="1760" y="345"/>
                  <a:pt x="1703" y="288"/>
                  <a:pt x="1703" y="217"/>
                </a:cubicBezTo>
                <a:cubicBezTo>
                  <a:pt x="1703" y="147"/>
                  <a:pt x="1760" y="90"/>
                  <a:pt x="1831" y="90"/>
                </a:cubicBezTo>
                <a:cubicBezTo>
                  <a:pt x="1901" y="90"/>
                  <a:pt x="1958" y="147"/>
                  <a:pt x="1958" y="217"/>
                </a:cubicBezTo>
                <a:cubicBezTo>
                  <a:pt x="1958" y="288"/>
                  <a:pt x="1901" y="345"/>
                  <a:pt x="1831" y="34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55" name="Rectangle 254">
            <a:extLst>
              <a:ext uri="{FF2B5EF4-FFF2-40B4-BE49-F238E27FC236}">
                <a16:creationId xmlns:a16="http://schemas.microsoft.com/office/drawing/2014/main" id="{89B8838B-1344-3E41-A7A0-FED1D6FBD030}"/>
              </a:ext>
            </a:extLst>
          </p:cNvPr>
          <p:cNvSpPr/>
          <p:nvPr/>
        </p:nvSpPr>
        <p:spPr>
          <a:xfrm>
            <a:off x="7653201" y="2237988"/>
            <a:ext cx="3712121" cy="499687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515A6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6" name="Oval 255">
            <a:extLst>
              <a:ext uri="{FF2B5EF4-FFF2-40B4-BE49-F238E27FC236}">
                <a16:creationId xmlns:a16="http://schemas.microsoft.com/office/drawing/2014/main" id="{D069CAB5-A4D7-364F-BD26-60DC25307160}"/>
              </a:ext>
            </a:extLst>
          </p:cNvPr>
          <p:cNvSpPr/>
          <p:nvPr/>
        </p:nvSpPr>
        <p:spPr>
          <a:xfrm>
            <a:off x="7402444" y="2237988"/>
            <a:ext cx="499690" cy="499687"/>
          </a:xfrm>
          <a:prstGeom prst="ellipse">
            <a:avLst/>
          </a:prstGeom>
          <a:solidFill>
            <a:srgbClr val="30353F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9" name="Freeform 34">
            <a:extLst>
              <a:ext uri="{FF2B5EF4-FFF2-40B4-BE49-F238E27FC236}">
                <a16:creationId xmlns:a16="http://schemas.microsoft.com/office/drawing/2014/main" id="{A273F5BA-4620-474D-BB8D-18B726448C53}"/>
              </a:ext>
            </a:extLst>
          </p:cNvPr>
          <p:cNvSpPr>
            <a:spLocks noEditPoints="1"/>
          </p:cNvSpPr>
          <p:nvPr/>
        </p:nvSpPr>
        <p:spPr bwMode="auto">
          <a:xfrm>
            <a:off x="7519182" y="2374449"/>
            <a:ext cx="257247" cy="251044"/>
          </a:xfrm>
          <a:custGeom>
            <a:avLst/>
            <a:gdLst>
              <a:gd name="T0" fmla="*/ 1924 w 2048"/>
              <a:gd name="T1" fmla="*/ 300 h 2048"/>
              <a:gd name="T2" fmla="*/ 1324 w 2048"/>
              <a:gd name="T3" fmla="*/ 300 h 2048"/>
              <a:gd name="T4" fmla="*/ 1024 w 2048"/>
              <a:gd name="T5" fmla="*/ 240 h 2048"/>
              <a:gd name="T6" fmla="*/ 720 w 2048"/>
              <a:gd name="T7" fmla="*/ 300 h 2048"/>
              <a:gd name="T8" fmla="*/ 120 w 2048"/>
              <a:gd name="T9" fmla="*/ 300 h 2048"/>
              <a:gd name="T10" fmla="*/ 0 w 2048"/>
              <a:gd name="T11" fmla="*/ 900 h 2048"/>
              <a:gd name="T12" fmla="*/ 242 w 2048"/>
              <a:gd name="T13" fmla="*/ 960 h 2048"/>
              <a:gd name="T14" fmla="*/ 689 w 2048"/>
              <a:gd name="T15" fmla="*/ 1730 h 2048"/>
              <a:gd name="T16" fmla="*/ 660 w 2048"/>
              <a:gd name="T17" fmla="*/ 2048 h 2048"/>
              <a:gd name="T18" fmla="*/ 1444 w 2048"/>
              <a:gd name="T19" fmla="*/ 1988 h 2048"/>
              <a:gd name="T20" fmla="*/ 1804 w 2048"/>
              <a:gd name="T21" fmla="*/ 1020 h 2048"/>
              <a:gd name="T22" fmla="*/ 1988 w 2048"/>
              <a:gd name="T23" fmla="*/ 960 h 2048"/>
              <a:gd name="T24" fmla="*/ 1819 w 2048"/>
              <a:gd name="T25" fmla="*/ 527 h 2048"/>
              <a:gd name="T26" fmla="*/ 1804 w 2048"/>
              <a:gd name="T27" fmla="*/ 300 h 2048"/>
              <a:gd name="T28" fmla="*/ 1444 w 2048"/>
              <a:gd name="T29" fmla="*/ 300 h 2048"/>
              <a:gd name="T30" fmla="*/ 420 w 2048"/>
              <a:gd name="T31" fmla="*/ 120 h 2048"/>
              <a:gd name="T32" fmla="*/ 420 w 2048"/>
              <a:gd name="T33" fmla="*/ 480 h 2048"/>
              <a:gd name="T34" fmla="*/ 420 w 2048"/>
              <a:gd name="T35" fmla="*/ 120 h 2048"/>
              <a:gd name="T36" fmla="*/ 420 w 2048"/>
              <a:gd name="T37" fmla="*/ 600 h 2048"/>
              <a:gd name="T38" fmla="*/ 126 w 2048"/>
              <a:gd name="T39" fmla="*/ 840 h 2048"/>
              <a:gd name="T40" fmla="*/ 1024 w 2048"/>
              <a:gd name="T41" fmla="*/ 1684 h 2048"/>
              <a:gd name="T42" fmla="*/ 726 w 2048"/>
              <a:gd name="T43" fmla="*/ 1928 h 2048"/>
              <a:gd name="T44" fmla="*/ 1024 w 2048"/>
              <a:gd name="T45" fmla="*/ 1204 h 2048"/>
              <a:gd name="T46" fmla="*/ 1024 w 2048"/>
              <a:gd name="T47" fmla="*/ 1564 h 2048"/>
              <a:gd name="T48" fmla="*/ 1263 w 2048"/>
              <a:gd name="T49" fmla="*/ 1639 h 2048"/>
              <a:gd name="T50" fmla="*/ 1324 w 2048"/>
              <a:gd name="T51" fmla="*/ 1384 h 2048"/>
              <a:gd name="T52" fmla="*/ 720 w 2048"/>
              <a:gd name="T53" fmla="*/ 1384 h 2048"/>
              <a:gd name="T54" fmla="*/ 828 w 2048"/>
              <a:gd name="T55" fmla="*/ 1613 h 2048"/>
              <a:gd name="T56" fmla="*/ 360 w 2048"/>
              <a:gd name="T57" fmla="*/ 1020 h 2048"/>
              <a:gd name="T58" fmla="*/ 780 w 2048"/>
              <a:gd name="T59" fmla="*/ 960 h 2048"/>
              <a:gd name="T60" fmla="*/ 615 w 2048"/>
              <a:gd name="T61" fmla="*/ 528 h 2048"/>
              <a:gd name="T62" fmla="*/ 1024 w 2048"/>
              <a:gd name="T63" fmla="*/ 360 h 2048"/>
              <a:gd name="T64" fmla="*/ 1429 w 2048"/>
              <a:gd name="T65" fmla="*/ 528 h 2048"/>
              <a:gd name="T66" fmla="*/ 1264 w 2048"/>
              <a:gd name="T67" fmla="*/ 960 h 2048"/>
              <a:gd name="T68" fmla="*/ 1684 w 2048"/>
              <a:gd name="T69" fmla="*/ 1020 h 2048"/>
              <a:gd name="T70" fmla="*/ 1330 w 2048"/>
              <a:gd name="T71" fmla="*/ 840 h 2048"/>
              <a:gd name="T72" fmla="*/ 1922 w 2048"/>
              <a:gd name="T73" fmla="*/ 840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048" h="2048">
                <a:moveTo>
                  <a:pt x="1819" y="527"/>
                </a:moveTo>
                <a:cubicBezTo>
                  <a:pt x="1883" y="472"/>
                  <a:pt x="1924" y="391"/>
                  <a:pt x="1924" y="300"/>
                </a:cubicBezTo>
                <a:cubicBezTo>
                  <a:pt x="1924" y="135"/>
                  <a:pt x="1789" y="0"/>
                  <a:pt x="1624" y="0"/>
                </a:cubicBezTo>
                <a:cubicBezTo>
                  <a:pt x="1459" y="0"/>
                  <a:pt x="1324" y="135"/>
                  <a:pt x="1324" y="300"/>
                </a:cubicBezTo>
                <a:cubicBezTo>
                  <a:pt x="1324" y="300"/>
                  <a:pt x="1324" y="300"/>
                  <a:pt x="1324" y="300"/>
                </a:cubicBezTo>
                <a:cubicBezTo>
                  <a:pt x="1229" y="261"/>
                  <a:pt x="1128" y="240"/>
                  <a:pt x="1024" y="240"/>
                </a:cubicBezTo>
                <a:cubicBezTo>
                  <a:pt x="920" y="240"/>
                  <a:pt x="816" y="261"/>
                  <a:pt x="720" y="301"/>
                </a:cubicBezTo>
                <a:cubicBezTo>
                  <a:pt x="720" y="300"/>
                  <a:pt x="720" y="300"/>
                  <a:pt x="720" y="300"/>
                </a:cubicBezTo>
                <a:cubicBezTo>
                  <a:pt x="720" y="135"/>
                  <a:pt x="585" y="0"/>
                  <a:pt x="420" y="0"/>
                </a:cubicBezTo>
                <a:cubicBezTo>
                  <a:pt x="255" y="0"/>
                  <a:pt x="120" y="135"/>
                  <a:pt x="120" y="300"/>
                </a:cubicBezTo>
                <a:cubicBezTo>
                  <a:pt x="120" y="391"/>
                  <a:pt x="161" y="473"/>
                  <a:pt x="225" y="528"/>
                </a:cubicBezTo>
                <a:cubicBezTo>
                  <a:pt x="91" y="598"/>
                  <a:pt x="0" y="739"/>
                  <a:pt x="0" y="900"/>
                </a:cubicBezTo>
                <a:cubicBezTo>
                  <a:pt x="0" y="933"/>
                  <a:pt x="27" y="960"/>
                  <a:pt x="60" y="960"/>
                </a:cubicBezTo>
                <a:cubicBezTo>
                  <a:pt x="242" y="960"/>
                  <a:pt x="242" y="960"/>
                  <a:pt x="242" y="960"/>
                </a:cubicBezTo>
                <a:cubicBezTo>
                  <a:pt x="241" y="980"/>
                  <a:pt x="240" y="1000"/>
                  <a:pt x="240" y="1020"/>
                </a:cubicBezTo>
                <a:cubicBezTo>
                  <a:pt x="240" y="1337"/>
                  <a:pt x="429" y="1608"/>
                  <a:pt x="689" y="1730"/>
                </a:cubicBezTo>
                <a:cubicBezTo>
                  <a:pt x="631" y="1804"/>
                  <a:pt x="600" y="1894"/>
                  <a:pt x="600" y="1988"/>
                </a:cubicBezTo>
                <a:cubicBezTo>
                  <a:pt x="600" y="2021"/>
                  <a:pt x="627" y="2048"/>
                  <a:pt x="660" y="2048"/>
                </a:cubicBezTo>
                <a:cubicBezTo>
                  <a:pt x="1384" y="2048"/>
                  <a:pt x="1384" y="2048"/>
                  <a:pt x="1384" y="2048"/>
                </a:cubicBezTo>
                <a:cubicBezTo>
                  <a:pt x="1417" y="2048"/>
                  <a:pt x="1444" y="2021"/>
                  <a:pt x="1444" y="1988"/>
                </a:cubicBezTo>
                <a:cubicBezTo>
                  <a:pt x="1444" y="1891"/>
                  <a:pt x="1411" y="1801"/>
                  <a:pt x="1357" y="1729"/>
                </a:cubicBezTo>
                <a:cubicBezTo>
                  <a:pt x="1619" y="1605"/>
                  <a:pt x="1804" y="1333"/>
                  <a:pt x="1804" y="1020"/>
                </a:cubicBezTo>
                <a:cubicBezTo>
                  <a:pt x="1804" y="1000"/>
                  <a:pt x="1803" y="980"/>
                  <a:pt x="1802" y="960"/>
                </a:cubicBezTo>
                <a:cubicBezTo>
                  <a:pt x="1988" y="960"/>
                  <a:pt x="1988" y="960"/>
                  <a:pt x="1988" y="960"/>
                </a:cubicBezTo>
                <a:cubicBezTo>
                  <a:pt x="2021" y="960"/>
                  <a:pt x="2048" y="933"/>
                  <a:pt x="2048" y="900"/>
                </a:cubicBezTo>
                <a:cubicBezTo>
                  <a:pt x="2048" y="738"/>
                  <a:pt x="1955" y="597"/>
                  <a:pt x="1819" y="527"/>
                </a:cubicBezTo>
                <a:close/>
                <a:moveTo>
                  <a:pt x="1624" y="120"/>
                </a:moveTo>
                <a:cubicBezTo>
                  <a:pt x="1723" y="120"/>
                  <a:pt x="1804" y="201"/>
                  <a:pt x="1804" y="300"/>
                </a:cubicBezTo>
                <a:cubicBezTo>
                  <a:pt x="1804" y="399"/>
                  <a:pt x="1723" y="480"/>
                  <a:pt x="1624" y="480"/>
                </a:cubicBezTo>
                <a:cubicBezTo>
                  <a:pt x="1525" y="480"/>
                  <a:pt x="1444" y="399"/>
                  <a:pt x="1444" y="300"/>
                </a:cubicBezTo>
                <a:cubicBezTo>
                  <a:pt x="1444" y="201"/>
                  <a:pt x="1525" y="120"/>
                  <a:pt x="1624" y="120"/>
                </a:cubicBezTo>
                <a:close/>
                <a:moveTo>
                  <a:pt x="420" y="120"/>
                </a:moveTo>
                <a:cubicBezTo>
                  <a:pt x="519" y="120"/>
                  <a:pt x="600" y="201"/>
                  <a:pt x="600" y="300"/>
                </a:cubicBezTo>
                <a:cubicBezTo>
                  <a:pt x="600" y="399"/>
                  <a:pt x="519" y="480"/>
                  <a:pt x="420" y="480"/>
                </a:cubicBezTo>
                <a:cubicBezTo>
                  <a:pt x="321" y="480"/>
                  <a:pt x="240" y="399"/>
                  <a:pt x="240" y="300"/>
                </a:cubicBezTo>
                <a:cubicBezTo>
                  <a:pt x="240" y="201"/>
                  <a:pt x="321" y="120"/>
                  <a:pt x="420" y="120"/>
                </a:cubicBezTo>
                <a:close/>
                <a:moveTo>
                  <a:pt x="126" y="840"/>
                </a:moveTo>
                <a:cubicBezTo>
                  <a:pt x="154" y="703"/>
                  <a:pt x="275" y="600"/>
                  <a:pt x="420" y="600"/>
                </a:cubicBezTo>
                <a:cubicBezTo>
                  <a:pt x="565" y="600"/>
                  <a:pt x="686" y="703"/>
                  <a:pt x="714" y="840"/>
                </a:cubicBezTo>
                <a:lnTo>
                  <a:pt x="126" y="840"/>
                </a:lnTo>
                <a:close/>
                <a:moveTo>
                  <a:pt x="726" y="1928"/>
                </a:moveTo>
                <a:cubicBezTo>
                  <a:pt x="755" y="1791"/>
                  <a:pt x="880" y="1684"/>
                  <a:pt x="1024" y="1684"/>
                </a:cubicBezTo>
                <a:cubicBezTo>
                  <a:pt x="1169" y="1684"/>
                  <a:pt x="1291" y="1789"/>
                  <a:pt x="1318" y="1928"/>
                </a:cubicBezTo>
                <a:lnTo>
                  <a:pt x="726" y="1928"/>
                </a:lnTo>
                <a:close/>
                <a:moveTo>
                  <a:pt x="840" y="1384"/>
                </a:moveTo>
                <a:cubicBezTo>
                  <a:pt x="840" y="1286"/>
                  <a:pt x="924" y="1204"/>
                  <a:pt x="1024" y="1204"/>
                </a:cubicBezTo>
                <a:cubicBezTo>
                  <a:pt x="1123" y="1204"/>
                  <a:pt x="1204" y="1285"/>
                  <a:pt x="1204" y="1384"/>
                </a:cubicBezTo>
                <a:cubicBezTo>
                  <a:pt x="1204" y="1483"/>
                  <a:pt x="1123" y="1564"/>
                  <a:pt x="1024" y="1564"/>
                </a:cubicBezTo>
                <a:cubicBezTo>
                  <a:pt x="924" y="1564"/>
                  <a:pt x="840" y="1482"/>
                  <a:pt x="840" y="1384"/>
                </a:cubicBezTo>
                <a:close/>
                <a:moveTo>
                  <a:pt x="1263" y="1639"/>
                </a:moveTo>
                <a:cubicBezTo>
                  <a:pt x="1249" y="1629"/>
                  <a:pt x="1234" y="1620"/>
                  <a:pt x="1218" y="1612"/>
                </a:cubicBezTo>
                <a:cubicBezTo>
                  <a:pt x="1283" y="1557"/>
                  <a:pt x="1324" y="1475"/>
                  <a:pt x="1324" y="1384"/>
                </a:cubicBezTo>
                <a:cubicBezTo>
                  <a:pt x="1324" y="1219"/>
                  <a:pt x="1189" y="1084"/>
                  <a:pt x="1024" y="1084"/>
                </a:cubicBezTo>
                <a:cubicBezTo>
                  <a:pt x="858" y="1084"/>
                  <a:pt x="720" y="1218"/>
                  <a:pt x="720" y="1384"/>
                </a:cubicBezTo>
                <a:cubicBezTo>
                  <a:pt x="720" y="1464"/>
                  <a:pt x="752" y="1540"/>
                  <a:pt x="810" y="1597"/>
                </a:cubicBezTo>
                <a:cubicBezTo>
                  <a:pt x="816" y="1602"/>
                  <a:pt x="822" y="1608"/>
                  <a:pt x="828" y="1613"/>
                </a:cubicBezTo>
                <a:cubicBezTo>
                  <a:pt x="813" y="1621"/>
                  <a:pt x="798" y="1630"/>
                  <a:pt x="783" y="1640"/>
                </a:cubicBezTo>
                <a:cubicBezTo>
                  <a:pt x="529" y="1542"/>
                  <a:pt x="360" y="1296"/>
                  <a:pt x="360" y="1020"/>
                </a:cubicBezTo>
                <a:cubicBezTo>
                  <a:pt x="360" y="1000"/>
                  <a:pt x="361" y="980"/>
                  <a:pt x="363" y="960"/>
                </a:cubicBezTo>
                <a:cubicBezTo>
                  <a:pt x="780" y="960"/>
                  <a:pt x="780" y="960"/>
                  <a:pt x="780" y="960"/>
                </a:cubicBezTo>
                <a:cubicBezTo>
                  <a:pt x="813" y="960"/>
                  <a:pt x="840" y="933"/>
                  <a:pt x="840" y="900"/>
                </a:cubicBezTo>
                <a:cubicBezTo>
                  <a:pt x="840" y="739"/>
                  <a:pt x="749" y="598"/>
                  <a:pt x="615" y="528"/>
                </a:cubicBezTo>
                <a:cubicBezTo>
                  <a:pt x="638" y="508"/>
                  <a:pt x="659" y="484"/>
                  <a:pt x="675" y="458"/>
                </a:cubicBezTo>
                <a:cubicBezTo>
                  <a:pt x="778" y="395"/>
                  <a:pt x="901" y="360"/>
                  <a:pt x="1024" y="360"/>
                </a:cubicBezTo>
                <a:cubicBezTo>
                  <a:pt x="1146" y="360"/>
                  <a:pt x="1265" y="394"/>
                  <a:pt x="1369" y="458"/>
                </a:cubicBezTo>
                <a:cubicBezTo>
                  <a:pt x="1385" y="484"/>
                  <a:pt x="1406" y="508"/>
                  <a:pt x="1429" y="528"/>
                </a:cubicBezTo>
                <a:cubicBezTo>
                  <a:pt x="1295" y="598"/>
                  <a:pt x="1204" y="739"/>
                  <a:pt x="1204" y="900"/>
                </a:cubicBezTo>
                <a:cubicBezTo>
                  <a:pt x="1204" y="933"/>
                  <a:pt x="1231" y="960"/>
                  <a:pt x="1264" y="960"/>
                </a:cubicBezTo>
                <a:cubicBezTo>
                  <a:pt x="1681" y="960"/>
                  <a:pt x="1681" y="960"/>
                  <a:pt x="1681" y="960"/>
                </a:cubicBezTo>
                <a:cubicBezTo>
                  <a:pt x="1683" y="980"/>
                  <a:pt x="1684" y="1000"/>
                  <a:pt x="1684" y="1020"/>
                </a:cubicBezTo>
                <a:cubicBezTo>
                  <a:pt x="1684" y="1296"/>
                  <a:pt x="1516" y="1541"/>
                  <a:pt x="1263" y="1639"/>
                </a:cubicBezTo>
                <a:close/>
                <a:moveTo>
                  <a:pt x="1330" y="840"/>
                </a:moveTo>
                <a:cubicBezTo>
                  <a:pt x="1358" y="703"/>
                  <a:pt x="1479" y="600"/>
                  <a:pt x="1624" y="600"/>
                </a:cubicBezTo>
                <a:cubicBezTo>
                  <a:pt x="1771" y="600"/>
                  <a:pt x="1894" y="703"/>
                  <a:pt x="1922" y="840"/>
                </a:cubicBezTo>
                <a:lnTo>
                  <a:pt x="1330" y="84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60" name="Rectangle 259">
            <a:extLst>
              <a:ext uri="{FF2B5EF4-FFF2-40B4-BE49-F238E27FC236}">
                <a16:creationId xmlns:a16="http://schemas.microsoft.com/office/drawing/2014/main" id="{C0940551-417F-144B-9100-730F6509DCA6}"/>
              </a:ext>
            </a:extLst>
          </p:cNvPr>
          <p:cNvSpPr/>
          <p:nvPr/>
        </p:nvSpPr>
        <p:spPr>
          <a:xfrm>
            <a:off x="7653201" y="2887387"/>
            <a:ext cx="3712121" cy="499687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515A6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1" name="Oval 260">
            <a:extLst>
              <a:ext uri="{FF2B5EF4-FFF2-40B4-BE49-F238E27FC236}">
                <a16:creationId xmlns:a16="http://schemas.microsoft.com/office/drawing/2014/main" id="{57C2B64E-AE9B-8A4E-8EC1-1BAC09B02B96}"/>
              </a:ext>
            </a:extLst>
          </p:cNvPr>
          <p:cNvSpPr/>
          <p:nvPr/>
        </p:nvSpPr>
        <p:spPr>
          <a:xfrm>
            <a:off x="7402444" y="2887387"/>
            <a:ext cx="499690" cy="499687"/>
          </a:xfrm>
          <a:prstGeom prst="ellipse">
            <a:avLst/>
          </a:prstGeom>
          <a:solidFill>
            <a:srgbClr val="667181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4" name="Freeform 11">
            <a:extLst>
              <a:ext uri="{FF2B5EF4-FFF2-40B4-BE49-F238E27FC236}">
                <a16:creationId xmlns:a16="http://schemas.microsoft.com/office/drawing/2014/main" id="{7FB04378-4EB5-384C-83C2-10459032DCF3}"/>
              </a:ext>
            </a:extLst>
          </p:cNvPr>
          <p:cNvSpPr>
            <a:spLocks noEditPoints="1"/>
          </p:cNvSpPr>
          <p:nvPr/>
        </p:nvSpPr>
        <p:spPr bwMode="auto">
          <a:xfrm>
            <a:off x="7494394" y="3050896"/>
            <a:ext cx="340015" cy="193164"/>
          </a:xfrm>
          <a:custGeom>
            <a:avLst/>
            <a:gdLst>
              <a:gd name="T0" fmla="*/ 2004 w 2048"/>
              <a:gd name="T1" fmla="*/ 0 h 1162"/>
              <a:gd name="T2" fmla="*/ 44 w 2048"/>
              <a:gd name="T3" fmla="*/ 0 h 1162"/>
              <a:gd name="T4" fmla="*/ 0 w 2048"/>
              <a:gd name="T5" fmla="*/ 44 h 1162"/>
              <a:gd name="T6" fmla="*/ 0 w 2048"/>
              <a:gd name="T7" fmla="*/ 1118 h 1162"/>
              <a:gd name="T8" fmla="*/ 44 w 2048"/>
              <a:gd name="T9" fmla="*/ 1162 h 1162"/>
              <a:gd name="T10" fmla="*/ 2004 w 2048"/>
              <a:gd name="T11" fmla="*/ 1162 h 1162"/>
              <a:gd name="T12" fmla="*/ 2048 w 2048"/>
              <a:gd name="T13" fmla="*/ 1118 h 1162"/>
              <a:gd name="T14" fmla="*/ 2048 w 2048"/>
              <a:gd name="T15" fmla="*/ 44 h 1162"/>
              <a:gd name="T16" fmla="*/ 2004 w 2048"/>
              <a:gd name="T17" fmla="*/ 0 h 1162"/>
              <a:gd name="T18" fmla="*/ 88 w 2048"/>
              <a:gd name="T19" fmla="*/ 88 h 1162"/>
              <a:gd name="T20" fmla="*/ 312 w 2048"/>
              <a:gd name="T21" fmla="*/ 88 h 1162"/>
              <a:gd name="T22" fmla="*/ 88 w 2048"/>
              <a:gd name="T23" fmla="*/ 311 h 1162"/>
              <a:gd name="T24" fmla="*/ 88 w 2048"/>
              <a:gd name="T25" fmla="*/ 88 h 1162"/>
              <a:gd name="T26" fmla="*/ 88 w 2048"/>
              <a:gd name="T27" fmla="*/ 1074 h 1162"/>
              <a:gd name="T28" fmla="*/ 88 w 2048"/>
              <a:gd name="T29" fmla="*/ 851 h 1162"/>
              <a:gd name="T30" fmla="*/ 312 w 2048"/>
              <a:gd name="T31" fmla="*/ 1074 h 1162"/>
              <a:gd name="T32" fmla="*/ 88 w 2048"/>
              <a:gd name="T33" fmla="*/ 1074 h 1162"/>
              <a:gd name="T34" fmla="*/ 1960 w 2048"/>
              <a:gd name="T35" fmla="*/ 1074 h 1162"/>
              <a:gd name="T36" fmla="*/ 1736 w 2048"/>
              <a:gd name="T37" fmla="*/ 1074 h 1162"/>
              <a:gd name="T38" fmla="*/ 1960 w 2048"/>
              <a:gd name="T39" fmla="*/ 851 h 1162"/>
              <a:gd name="T40" fmla="*/ 1960 w 2048"/>
              <a:gd name="T41" fmla="*/ 1074 h 1162"/>
              <a:gd name="T42" fmla="*/ 1960 w 2048"/>
              <a:gd name="T43" fmla="*/ 762 h 1162"/>
              <a:gd name="T44" fmla="*/ 1648 w 2048"/>
              <a:gd name="T45" fmla="*/ 1074 h 1162"/>
              <a:gd name="T46" fmla="*/ 400 w 2048"/>
              <a:gd name="T47" fmla="*/ 1074 h 1162"/>
              <a:gd name="T48" fmla="*/ 88 w 2048"/>
              <a:gd name="T49" fmla="*/ 762 h 1162"/>
              <a:gd name="T50" fmla="*/ 88 w 2048"/>
              <a:gd name="T51" fmla="*/ 400 h 1162"/>
              <a:gd name="T52" fmla="*/ 400 w 2048"/>
              <a:gd name="T53" fmla="*/ 88 h 1162"/>
              <a:gd name="T54" fmla="*/ 1648 w 2048"/>
              <a:gd name="T55" fmla="*/ 88 h 1162"/>
              <a:gd name="T56" fmla="*/ 1960 w 2048"/>
              <a:gd name="T57" fmla="*/ 400 h 1162"/>
              <a:gd name="T58" fmla="*/ 1960 w 2048"/>
              <a:gd name="T59" fmla="*/ 762 h 1162"/>
              <a:gd name="T60" fmla="*/ 1960 w 2048"/>
              <a:gd name="T61" fmla="*/ 311 h 1162"/>
              <a:gd name="T62" fmla="*/ 1736 w 2048"/>
              <a:gd name="T63" fmla="*/ 88 h 1162"/>
              <a:gd name="T64" fmla="*/ 1960 w 2048"/>
              <a:gd name="T65" fmla="*/ 88 h 1162"/>
              <a:gd name="T66" fmla="*/ 1960 w 2048"/>
              <a:gd name="T67" fmla="*/ 311 h 1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048" h="1162">
                <a:moveTo>
                  <a:pt x="2004" y="0"/>
                </a:moveTo>
                <a:cubicBezTo>
                  <a:pt x="44" y="0"/>
                  <a:pt x="44" y="0"/>
                  <a:pt x="44" y="0"/>
                </a:cubicBezTo>
                <a:cubicBezTo>
                  <a:pt x="20" y="0"/>
                  <a:pt x="0" y="19"/>
                  <a:pt x="0" y="44"/>
                </a:cubicBezTo>
                <a:cubicBezTo>
                  <a:pt x="0" y="1118"/>
                  <a:pt x="0" y="1118"/>
                  <a:pt x="0" y="1118"/>
                </a:cubicBezTo>
                <a:cubicBezTo>
                  <a:pt x="0" y="1143"/>
                  <a:pt x="20" y="1162"/>
                  <a:pt x="44" y="1162"/>
                </a:cubicBezTo>
                <a:cubicBezTo>
                  <a:pt x="2004" y="1162"/>
                  <a:pt x="2004" y="1162"/>
                  <a:pt x="2004" y="1162"/>
                </a:cubicBezTo>
                <a:cubicBezTo>
                  <a:pt x="2028" y="1162"/>
                  <a:pt x="2048" y="1143"/>
                  <a:pt x="2048" y="1118"/>
                </a:cubicBezTo>
                <a:cubicBezTo>
                  <a:pt x="2048" y="44"/>
                  <a:pt x="2048" y="44"/>
                  <a:pt x="2048" y="44"/>
                </a:cubicBezTo>
                <a:cubicBezTo>
                  <a:pt x="2048" y="19"/>
                  <a:pt x="2028" y="0"/>
                  <a:pt x="2004" y="0"/>
                </a:cubicBezTo>
                <a:close/>
                <a:moveTo>
                  <a:pt x="88" y="88"/>
                </a:moveTo>
                <a:cubicBezTo>
                  <a:pt x="312" y="88"/>
                  <a:pt x="312" y="88"/>
                  <a:pt x="312" y="88"/>
                </a:cubicBezTo>
                <a:cubicBezTo>
                  <a:pt x="293" y="202"/>
                  <a:pt x="202" y="292"/>
                  <a:pt x="88" y="311"/>
                </a:cubicBezTo>
                <a:lnTo>
                  <a:pt x="88" y="88"/>
                </a:lnTo>
                <a:close/>
                <a:moveTo>
                  <a:pt x="88" y="1074"/>
                </a:moveTo>
                <a:cubicBezTo>
                  <a:pt x="88" y="851"/>
                  <a:pt x="88" y="851"/>
                  <a:pt x="88" y="851"/>
                </a:cubicBezTo>
                <a:cubicBezTo>
                  <a:pt x="202" y="870"/>
                  <a:pt x="293" y="960"/>
                  <a:pt x="312" y="1074"/>
                </a:cubicBezTo>
                <a:lnTo>
                  <a:pt x="88" y="1074"/>
                </a:lnTo>
                <a:close/>
                <a:moveTo>
                  <a:pt x="1960" y="1074"/>
                </a:moveTo>
                <a:cubicBezTo>
                  <a:pt x="1736" y="1074"/>
                  <a:pt x="1736" y="1074"/>
                  <a:pt x="1736" y="1074"/>
                </a:cubicBezTo>
                <a:cubicBezTo>
                  <a:pt x="1755" y="960"/>
                  <a:pt x="1846" y="870"/>
                  <a:pt x="1960" y="851"/>
                </a:cubicBezTo>
                <a:lnTo>
                  <a:pt x="1960" y="1074"/>
                </a:lnTo>
                <a:close/>
                <a:moveTo>
                  <a:pt x="1960" y="762"/>
                </a:moveTo>
                <a:cubicBezTo>
                  <a:pt x="1797" y="782"/>
                  <a:pt x="1668" y="911"/>
                  <a:pt x="1648" y="1074"/>
                </a:cubicBezTo>
                <a:cubicBezTo>
                  <a:pt x="400" y="1074"/>
                  <a:pt x="400" y="1074"/>
                  <a:pt x="400" y="1074"/>
                </a:cubicBezTo>
                <a:cubicBezTo>
                  <a:pt x="380" y="911"/>
                  <a:pt x="251" y="782"/>
                  <a:pt x="88" y="762"/>
                </a:cubicBezTo>
                <a:cubicBezTo>
                  <a:pt x="88" y="400"/>
                  <a:pt x="88" y="400"/>
                  <a:pt x="88" y="400"/>
                </a:cubicBezTo>
                <a:cubicBezTo>
                  <a:pt x="251" y="380"/>
                  <a:pt x="380" y="251"/>
                  <a:pt x="400" y="88"/>
                </a:cubicBezTo>
                <a:cubicBezTo>
                  <a:pt x="1648" y="88"/>
                  <a:pt x="1648" y="88"/>
                  <a:pt x="1648" y="88"/>
                </a:cubicBezTo>
                <a:cubicBezTo>
                  <a:pt x="1668" y="251"/>
                  <a:pt x="1797" y="380"/>
                  <a:pt x="1960" y="400"/>
                </a:cubicBezTo>
                <a:cubicBezTo>
                  <a:pt x="1960" y="762"/>
                  <a:pt x="1960" y="762"/>
                  <a:pt x="1960" y="762"/>
                </a:cubicBezTo>
                <a:close/>
                <a:moveTo>
                  <a:pt x="1960" y="311"/>
                </a:moveTo>
                <a:cubicBezTo>
                  <a:pt x="1846" y="292"/>
                  <a:pt x="1755" y="202"/>
                  <a:pt x="1736" y="88"/>
                </a:cubicBezTo>
                <a:cubicBezTo>
                  <a:pt x="1960" y="88"/>
                  <a:pt x="1960" y="88"/>
                  <a:pt x="1960" y="88"/>
                </a:cubicBezTo>
                <a:lnTo>
                  <a:pt x="1960" y="31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4EE1ED0B-1FF8-554D-8E99-754028B3D1D3}"/>
              </a:ext>
            </a:extLst>
          </p:cNvPr>
          <p:cNvSpPr txBox="1"/>
          <p:nvPr/>
        </p:nvSpPr>
        <p:spPr>
          <a:xfrm>
            <a:off x="7997634" y="3631558"/>
            <a:ext cx="3083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166 Mercer St, New York, NY 10012</a:t>
            </a:r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7C2A848E-FC0D-1247-AA88-78B3B95AAC43}"/>
              </a:ext>
            </a:extLst>
          </p:cNvPr>
          <p:cNvSpPr txBox="1"/>
          <p:nvPr/>
        </p:nvSpPr>
        <p:spPr>
          <a:xfrm>
            <a:off x="8005956" y="2382284"/>
            <a:ext cx="3083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1833 Amsterdam Ave, New York, NY 10031</a:t>
            </a: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9907B92C-4CCF-9641-8E9B-4B89C37A43AB}"/>
              </a:ext>
            </a:extLst>
          </p:cNvPr>
          <p:cNvSpPr txBox="1"/>
          <p:nvPr/>
        </p:nvSpPr>
        <p:spPr>
          <a:xfrm>
            <a:off x="8005956" y="3019994"/>
            <a:ext cx="3083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59th &amp; Madison, New York, NY 10022</a:t>
            </a:r>
          </a:p>
        </p:txBody>
      </p:sp>
    </p:spTree>
    <p:extLst>
      <p:ext uri="{BB962C8B-B14F-4D97-AF65-F5344CB8AC3E}">
        <p14:creationId xmlns:p14="http://schemas.microsoft.com/office/powerpoint/2010/main" val="1221752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168</Words>
  <Application>Microsoft Macintosh PowerPoint</Application>
  <PresentationFormat>Widescreen</PresentationFormat>
  <Paragraphs>32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Segoe UI Light</vt:lpstr>
      <vt:lpstr>Arial</vt:lpstr>
      <vt:lpstr>Calibri</vt:lpstr>
      <vt:lpstr>Century Gothic</vt:lpstr>
      <vt:lpstr>Office Theme</vt:lpstr>
      <vt:lpstr>Slide 1</vt:lpstr>
      <vt:lpstr>Slide 9</vt:lpstr>
      <vt:lpstr>Slide 2</vt:lpstr>
      <vt:lpstr>Slide 2</vt:lpstr>
      <vt:lpstr>Slide 8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t2</dc:creator>
  <cp:lastModifiedBy/>
  <cp:revision>1</cp:revision>
  <dcterms:created xsi:type="dcterms:W3CDTF">2019-03-13T18:21:25Z</dcterms:created>
  <dcterms:modified xsi:type="dcterms:W3CDTF">2019-03-13T23:04:51Z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2018-11-28T19:57:57.0463439Z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